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5"/>
    <p:restoredTop sz="93609"/>
  </p:normalViewPr>
  <p:slideViewPr>
    <p:cSldViewPr snapToGrid="0" snapToObjects="1">
      <p:cViewPr varScale="1">
        <p:scale>
          <a:sx n="84" d="100"/>
          <a:sy n="84" d="100"/>
        </p:scale>
        <p:origin x="3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A3A1F-D414-DB46-B7E4-16AEE1A8BEBA}" type="datetimeFigureOut">
              <a:rPr lang="en-US" smtClean="0"/>
              <a:t>4/2/17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B0FD6-2266-E840-8612-3AFA55106285}" type="slidenum">
              <a:rPr lang="en-US" smtClean="0"/>
              <a:t>‹#›</a:t>
            </a:fld>
            <a:endParaRPr lang="en-US"/>
          </a:p>
        </p:txBody>
      </p:sp>
    </p:spTree>
    <p:extLst>
      <p:ext uri="{BB962C8B-B14F-4D97-AF65-F5344CB8AC3E}">
        <p14:creationId xmlns:p14="http://schemas.microsoft.com/office/powerpoint/2010/main" val="16019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C82B36-FDDF-C14F-9A59-FDD525E85E4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C82B36-FDDF-C14F-9A59-FDD525E85E4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C82B36-FDDF-C14F-9A59-FDD525E85E4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C82B36-FDDF-C14F-9A59-FDD525E85E4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82B36-FDDF-C14F-9A59-FDD525E85E4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C82B36-FDDF-C14F-9A59-FDD525E85E4B}"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C82B36-FDDF-C14F-9A59-FDD525E85E4B}" type="datetimeFigureOut">
              <a:rPr lang="en-US" smtClean="0"/>
              <a:t>4/2/17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C82B36-FDDF-C14F-9A59-FDD525E85E4B}" type="datetimeFigureOut">
              <a:rPr lang="en-US" smtClean="0"/>
              <a:t>4/2/17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82B36-FDDF-C14F-9A59-FDD525E85E4B}" type="datetimeFigureOut">
              <a:rPr lang="en-US" smtClean="0"/>
              <a:t>4/2/17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82B36-FDDF-C14F-9A59-FDD525E85E4B}"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82B36-FDDF-C14F-9A59-FDD525E85E4B}"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893D0-4E41-4E49-A947-15C3857974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82B36-FDDF-C14F-9A59-FDD525E85E4B}" type="datetimeFigureOut">
              <a:rPr lang="en-US" smtClean="0"/>
              <a:t>4/2/17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893D0-4E41-4E49-A947-15C38579742C}" type="slidenum">
              <a:rPr lang="en-US" smtClean="0"/>
              <a:t>‹#›</a:t>
            </a:fld>
            <a:endParaRPr lang="en-US"/>
          </a:p>
        </p:txBody>
      </p:sp>
    </p:spTree>
    <p:extLst>
      <p:ext uri="{BB962C8B-B14F-4D97-AF65-F5344CB8AC3E}">
        <p14:creationId xmlns:p14="http://schemas.microsoft.com/office/powerpoint/2010/main" val="208562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155642"/>
            <a:ext cx="7772400" cy="591665"/>
          </a:xfrm>
        </p:spPr>
        <p:txBody>
          <a:bodyPr>
            <a:normAutofit/>
          </a:bodyPr>
          <a:lstStyle/>
          <a:p>
            <a:r>
              <a:rPr lang="en-US" sz="3200" dirty="0" smtClean="0"/>
              <a:t>Senate Faculty Salary Analysis March 2017</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308" y="735857"/>
            <a:ext cx="7237379" cy="5428034"/>
          </a:xfrm>
          <a:prstGeom prst="rect">
            <a:avLst/>
          </a:prstGeom>
        </p:spPr>
      </p:pic>
      <p:sp>
        <p:nvSpPr>
          <p:cNvPr id="5" name="TextBox 4"/>
          <p:cNvSpPr txBox="1"/>
          <p:nvPr/>
        </p:nvSpPr>
        <p:spPr>
          <a:xfrm>
            <a:off x="685798" y="6163891"/>
            <a:ext cx="8069092" cy="923330"/>
          </a:xfrm>
          <a:prstGeom prst="rect">
            <a:avLst/>
          </a:prstGeom>
          <a:noFill/>
        </p:spPr>
        <p:txBody>
          <a:bodyPr wrap="square" rtlCol="0">
            <a:spAutoFit/>
          </a:bodyPr>
          <a:lstStyle/>
          <a:p>
            <a:r>
              <a:rPr lang="en-US" dirty="0" smtClean="0"/>
              <a:t>Figure from </a:t>
            </a:r>
            <a:r>
              <a:rPr lang="en-US" dirty="0"/>
              <a:t>Tuition Increases and Expenditures at the University of Tennessee – Knoxville: </a:t>
            </a:r>
            <a:r>
              <a:rPr lang="en-US" dirty="0" smtClean="0"/>
              <a:t>A Historical Perspective – Report of Senate B&amp;P – February 2016</a:t>
            </a:r>
            <a:endParaRPr lang="en-US" dirty="0"/>
          </a:p>
          <a:p>
            <a:endParaRPr lang="en-US" dirty="0"/>
          </a:p>
        </p:txBody>
      </p:sp>
    </p:spTree>
    <p:extLst>
      <p:ext uri="{BB962C8B-B14F-4D97-AF65-F5344CB8AC3E}">
        <p14:creationId xmlns:p14="http://schemas.microsoft.com/office/powerpoint/2010/main" val="95447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72" y="1196340"/>
            <a:ext cx="7124700" cy="5092700"/>
          </a:xfrm>
          <a:prstGeom prst="rect">
            <a:avLst/>
          </a:prstGeom>
        </p:spPr>
      </p:pic>
      <p:sp>
        <p:nvSpPr>
          <p:cNvPr id="6" name="Rectangle 5"/>
          <p:cNvSpPr/>
          <p:nvPr/>
        </p:nvSpPr>
        <p:spPr>
          <a:xfrm>
            <a:off x="544749" y="214538"/>
            <a:ext cx="7859947" cy="830997"/>
          </a:xfrm>
          <a:prstGeom prst="rect">
            <a:avLst/>
          </a:prstGeom>
        </p:spPr>
        <p:txBody>
          <a:bodyPr wrap="square">
            <a:spAutoFit/>
          </a:bodyPr>
          <a:lstStyle/>
          <a:p>
            <a:r>
              <a:rPr lang="en-US" sz="2400" dirty="0" smtClean="0">
                <a:effectLst/>
                <a:latin typeface="Courier" charset="0"/>
              </a:rPr>
              <a:t>2015 versus 2005 percentages of salaries relative to Top 25 color-coded by College</a:t>
            </a:r>
            <a:endParaRPr lang="en-US" sz="2400" dirty="0">
              <a:effectLst/>
              <a:latin typeface="Courier" charset="0"/>
            </a:endParaRPr>
          </a:p>
        </p:txBody>
      </p:sp>
    </p:spTree>
    <p:extLst>
      <p:ext uri="{BB962C8B-B14F-4D97-AF65-F5344CB8AC3E}">
        <p14:creationId xmlns:p14="http://schemas.microsoft.com/office/powerpoint/2010/main" val="5688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9" y="579119"/>
            <a:ext cx="7651881" cy="4688125"/>
          </a:xfrm>
          <a:prstGeom prst="rect">
            <a:avLst/>
          </a:prstGeom>
        </p:spPr>
      </p:pic>
      <p:sp>
        <p:nvSpPr>
          <p:cNvPr id="5" name="Rectangle 4"/>
          <p:cNvSpPr/>
          <p:nvPr/>
        </p:nvSpPr>
        <p:spPr>
          <a:xfrm>
            <a:off x="775839" y="5563778"/>
            <a:ext cx="7859947" cy="1200329"/>
          </a:xfrm>
          <a:prstGeom prst="rect">
            <a:avLst/>
          </a:prstGeom>
        </p:spPr>
        <p:txBody>
          <a:bodyPr wrap="square">
            <a:spAutoFit/>
          </a:bodyPr>
          <a:lstStyle/>
          <a:p>
            <a:r>
              <a:rPr lang="en-US" sz="2400" dirty="0" smtClean="0"/>
              <a:t>Engineering</a:t>
            </a:r>
            <a:r>
              <a:rPr lang="en-US" sz="2400" dirty="0"/>
              <a:t>, Business and Communications </a:t>
            </a:r>
            <a:r>
              <a:rPr lang="en-US" sz="2400" dirty="0" smtClean="0"/>
              <a:t>have progressed markedly, A&amp;S has progressed somewhat,  Agriculture has regressed  </a:t>
            </a:r>
            <a:endParaRPr lang="en-US" sz="2400" dirty="0">
              <a:effectLst/>
              <a:latin typeface="Courier" charset="0"/>
            </a:endParaRPr>
          </a:p>
        </p:txBody>
      </p:sp>
    </p:spTree>
    <p:extLst>
      <p:ext uri="{BB962C8B-B14F-4D97-AF65-F5344CB8AC3E}">
        <p14:creationId xmlns:p14="http://schemas.microsoft.com/office/powerpoint/2010/main" val="21500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5814" y="409875"/>
            <a:ext cx="7271424" cy="2246769"/>
          </a:xfrm>
          <a:prstGeom prst="rect">
            <a:avLst/>
          </a:prstGeom>
          <a:noFill/>
        </p:spPr>
        <p:txBody>
          <a:bodyPr wrap="square" rtlCol="0">
            <a:spAutoFit/>
          </a:bodyPr>
          <a:lstStyle/>
          <a:p>
            <a:r>
              <a:rPr lang="en-US" sz="2800" b="1" i="1" dirty="0" smtClean="0"/>
              <a:t>Take Home 1 </a:t>
            </a:r>
            <a:r>
              <a:rPr lang="en-US" sz="2800" dirty="0" smtClean="0"/>
              <a:t>– There </a:t>
            </a:r>
            <a:r>
              <a:rPr lang="en-US" sz="2800" dirty="0"/>
              <a:t>has been </a:t>
            </a:r>
            <a:r>
              <a:rPr lang="en-US" sz="2800" dirty="0" smtClean="0"/>
              <a:t>considerable progress across much </a:t>
            </a:r>
            <a:r>
              <a:rPr lang="en-US" sz="2800" dirty="0"/>
              <a:t>of UTK towards having faculty salaries that are comparable to those at </a:t>
            </a:r>
            <a:r>
              <a:rPr lang="en-US" sz="2800" dirty="0" smtClean="0"/>
              <a:t>Top 25 </a:t>
            </a:r>
            <a:r>
              <a:rPr lang="en-US" sz="2800" dirty="0"/>
              <a:t>institutions.</a:t>
            </a:r>
          </a:p>
          <a:p>
            <a:endParaRPr lang="en-US" sz="2800" dirty="0"/>
          </a:p>
        </p:txBody>
      </p:sp>
      <p:sp>
        <p:nvSpPr>
          <p:cNvPr id="5" name="TextBox 4"/>
          <p:cNvSpPr txBox="1"/>
          <p:nvPr/>
        </p:nvSpPr>
        <p:spPr>
          <a:xfrm>
            <a:off x="1125814" y="2322495"/>
            <a:ext cx="7271424" cy="2246769"/>
          </a:xfrm>
          <a:prstGeom prst="rect">
            <a:avLst/>
          </a:prstGeom>
          <a:noFill/>
        </p:spPr>
        <p:txBody>
          <a:bodyPr wrap="square" rtlCol="0">
            <a:spAutoFit/>
          </a:bodyPr>
          <a:lstStyle/>
          <a:p>
            <a:r>
              <a:rPr lang="en-US" sz="2800" b="1" i="1" dirty="0" smtClean="0"/>
              <a:t>Take Home 2 </a:t>
            </a:r>
            <a:r>
              <a:rPr lang="en-US" sz="2800" dirty="0" smtClean="0"/>
              <a:t>– The </a:t>
            </a:r>
            <a:r>
              <a:rPr lang="en-US" sz="2800" dirty="0"/>
              <a:t>progress has been very heterogeneous </a:t>
            </a:r>
            <a:r>
              <a:rPr lang="en-US" sz="2800" dirty="0" smtClean="0"/>
              <a:t>across UTK </a:t>
            </a:r>
            <a:r>
              <a:rPr lang="en-US" sz="2800" dirty="0"/>
              <a:t>with some </a:t>
            </a:r>
            <a:r>
              <a:rPr lang="en-US" sz="2800" dirty="0" smtClean="0"/>
              <a:t>units/ranks </a:t>
            </a:r>
            <a:r>
              <a:rPr lang="en-US" sz="2800" dirty="0"/>
              <a:t>advancing a great deal in this metric and others </a:t>
            </a:r>
            <a:r>
              <a:rPr lang="en-US" sz="2800" dirty="0" smtClean="0"/>
              <a:t>falling further </a:t>
            </a:r>
            <a:r>
              <a:rPr lang="en-US" sz="2800" dirty="0"/>
              <a:t>behind.</a:t>
            </a:r>
          </a:p>
          <a:p>
            <a:endParaRPr lang="en-US" sz="2800" dirty="0"/>
          </a:p>
        </p:txBody>
      </p:sp>
      <p:sp>
        <p:nvSpPr>
          <p:cNvPr id="6" name="TextBox 5"/>
          <p:cNvSpPr txBox="1"/>
          <p:nvPr/>
        </p:nvSpPr>
        <p:spPr>
          <a:xfrm>
            <a:off x="1125814" y="4235115"/>
            <a:ext cx="7271424" cy="2246769"/>
          </a:xfrm>
          <a:prstGeom prst="rect">
            <a:avLst/>
          </a:prstGeom>
          <a:noFill/>
        </p:spPr>
        <p:txBody>
          <a:bodyPr wrap="square" rtlCol="0">
            <a:spAutoFit/>
          </a:bodyPr>
          <a:lstStyle/>
          <a:p>
            <a:r>
              <a:rPr lang="en-US" sz="2800" b="1" i="1" dirty="0" smtClean="0"/>
              <a:t>Take Home 3 </a:t>
            </a:r>
            <a:r>
              <a:rPr lang="en-US" sz="2800" dirty="0" smtClean="0"/>
              <a:t>– The causes of the heterogeneity are not clear, given the consistency of salary enhancements across UTK over the past 10 years, nor is it clear whether the heterogeneity was intentional or not</a:t>
            </a:r>
            <a:endParaRPr lang="en-US" sz="2800" dirty="0"/>
          </a:p>
        </p:txBody>
      </p:sp>
    </p:spTree>
    <p:extLst>
      <p:ext uri="{BB962C8B-B14F-4D97-AF65-F5344CB8AC3E}">
        <p14:creationId xmlns:p14="http://schemas.microsoft.com/office/powerpoint/2010/main" val="5725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798" y="155642"/>
            <a:ext cx="7772400" cy="5916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Instructional Faculty Salary Survey – 2015-2016</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63895"/>
            <a:ext cx="9144000" cy="26018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3265770"/>
            <a:ext cx="8229600" cy="3383476"/>
          </a:xfrm>
          <a:prstGeom prst="rect">
            <a:avLst/>
          </a:prstGeom>
        </p:spPr>
      </p:pic>
    </p:spTree>
    <p:extLst>
      <p:ext uri="{BB962C8B-B14F-4D97-AF65-F5344CB8AC3E}">
        <p14:creationId xmlns:p14="http://schemas.microsoft.com/office/powerpoint/2010/main" val="38772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798" y="155642"/>
            <a:ext cx="7772400" cy="5916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Instructional Faculty Salary Survey – 2015-2016</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63895"/>
            <a:ext cx="9144000" cy="26018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243" y="663895"/>
            <a:ext cx="6525757" cy="2683753"/>
          </a:xfrm>
          <a:prstGeom prst="rect">
            <a:avLst/>
          </a:prstGeom>
        </p:spPr>
      </p:pic>
      <p:sp>
        <p:nvSpPr>
          <p:cNvPr id="3" name="TextBox 2"/>
          <p:cNvSpPr txBox="1"/>
          <p:nvPr/>
        </p:nvSpPr>
        <p:spPr>
          <a:xfrm>
            <a:off x="1186774" y="3671235"/>
            <a:ext cx="7271424" cy="954107"/>
          </a:xfrm>
          <a:prstGeom prst="rect">
            <a:avLst/>
          </a:prstGeom>
          <a:noFill/>
        </p:spPr>
        <p:txBody>
          <a:bodyPr wrap="square" rtlCol="0">
            <a:spAutoFit/>
          </a:bodyPr>
          <a:lstStyle/>
          <a:p>
            <a:r>
              <a:rPr lang="en-US" sz="2800" b="1" i="1" dirty="0" smtClean="0"/>
              <a:t>Take Home 1 </a:t>
            </a:r>
            <a:r>
              <a:rPr lang="en-US" sz="2800" dirty="0" smtClean="0"/>
              <a:t>– Market Forces drive average salaries across units</a:t>
            </a:r>
            <a:endParaRPr lang="en-US" sz="2800" dirty="0"/>
          </a:p>
        </p:txBody>
      </p:sp>
      <p:sp>
        <p:nvSpPr>
          <p:cNvPr id="7" name="TextBox 6"/>
          <p:cNvSpPr txBox="1"/>
          <p:nvPr/>
        </p:nvSpPr>
        <p:spPr>
          <a:xfrm>
            <a:off x="1186774" y="4776945"/>
            <a:ext cx="7271424" cy="523220"/>
          </a:xfrm>
          <a:prstGeom prst="rect">
            <a:avLst/>
          </a:prstGeom>
          <a:noFill/>
        </p:spPr>
        <p:txBody>
          <a:bodyPr wrap="square" rtlCol="0">
            <a:spAutoFit/>
          </a:bodyPr>
          <a:lstStyle/>
          <a:p>
            <a:r>
              <a:rPr lang="en-US" sz="2800" b="1" i="1" dirty="0" smtClean="0"/>
              <a:t>Take Home 2 </a:t>
            </a:r>
            <a:r>
              <a:rPr lang="en-US" sz="2800" dirty="0" smtClean="0"/>
              <a:t>– UTK is no meritocracy</a:t>
            </a:r>
            <a:endParaRPr lang="en-US" sz="2800" dirty="0"/>
          </a:p>
        </p:txBody>
      </p:sp>
    </p:spTree>
    <p:extLst>
      <p:ext uri="{BB962C8B-B14F-4D97-AF65-F5344CB8AC3E}">
        <p14:creationId xmlns:p14="http://schemas.microsoft.com/office/powerpoint/2010/main" val="15813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8" y="1066866"/>
            <a:ext cx="7886700" cy="373859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Objectives: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t>
            </a:r>
            <a:r>
              <a:rPr lang="en-US" dirty="0" err="1"/>
              <a:t>i</a:t>
            </a:r>
            <a:r>
              <a:rPr lang="en-US" dirty="0"/>
              <a:t>) To provide an analysis of the changes in UTK average salaries as compared </a:t>
            </a:r>
            <a:r>
              <a:rPr lang="en-US" dirty="0" smtClean="0"/>
              <a:t>to Top </a:t>
            </a:r>
            <a:r>
              <a:rPr lang="en-US" dirty="0"/>
              <a:t>25 Public Universities over the past decade; and</a:t>
            </a:r>
          </a:p>
          <a:p>
            <a:pPr marL="0" indent="0">
              <a:buNone/>
            </a:pPr>
            <a:r>
              <a:rPr lang="en-US" dirty="0"/>
              <a:t>(ii) To analyze any potential variation across units and ranks in changes </a:t>
            </a:r>
            <a:r>
              <a:rPr lang="en-US" dirty="0" smtClean="0"/>
              <a:t>of average </a:t>
            </a:r>
            <a:r>
              <a:rPr lang="en-US" dirty="0"/>
              <a:t>salaries as compared to those at Top 25 institutions.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itle 1"/>
          <p:cNvSpPr txBox="1">
            <a:spLocks/>
          </p:cNvSpPr>
          <p:nvPr/>
        </p:nvSpPr>
        <p:spPr>
          <a:xfrm>
            <a:off x="685798" y="155642"/>
            <a:ext cx="7772400" cy="89494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Historical Analysis of Comparisons of UTK Faculty Salaries to Peer Groups</a:t>
            </a:r>
          </a:p>
        </p:txBody>
      </p:sp>
      <p:sp>
        <p:nvSpPr>
          <p:cNvPr id="5" name="TextBox 4"/>
          <p:cNvSpPr txBox="1"/>
          <p:nvPr/>
        </p:nvSpPr>
        <p:spPr>
          <a:xfrm>
            <a:off x="685798" y="4805462"/>
            <a:ext cx="7772400" cy="1938992"/>
          </a:xfrm>
          <a:prstGeom prst="rect">
            <a:avLst/>
          </a:prstGeom>
          <a:noFill/>
        </p:spPr>
        <p:txBody>
          <a:bodyPr wrap="square" rtlCol="0">
            <a:spAutoFit/>
          </a:bodyPr>
          <a:lstStyle/>
          <a:p>
            <a:r>
              <a:rPr lang="en-US" sz="2400" dirty="0" smtClean="0"/>
              <a:t>Methodology: We used the data from the Budget Committee report for 2006-2007 giving Fall 2005 data and compared it to Fall 2015 data  of average salaries by Unit/Rank comparing to Top 25 average salaries in comparable units/ranks. All data and files are posted on the Budget and Planning webpage.</a:t>
            </a:r>
            <a:endParaRPr lang="en-US" sz="2400" dirty="0"/>
          </a:p>
        </p:txBody>
      </p:sp>
    </p:spTree>
    <p:extLst>
      <p:ext uri="{BB962C8B-B14F-4D97-AF65-F5344CB8AC3E}">
        <p14:creationId xmlns:p14="http://schemas.microsoft.com/office/powerpoint/2010/main" val="20593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1677"/>
            <a:ext cx="8515350" cy="311286"/>
          </a:xfrm>
        </p:spPr>
        <p:txBody>
          <a:bodyPr>
            <a:normAutofit fontScale="90000"/>
          </a:bodyPr>
          <a:lstStyle/>
          <a:p>
            <a:r>
              <a:rPr lang="en-US" dirty="0" smtClean="0"/>
              <a:t>  University-wide 10-year Comparison   </a:t>
            </a:r>
            <a:br>
              <a:rPr lang="en-US" dirty="0" smtClean="0"/>
            </a:br>
            <a:r>
              <a:rPr lang="en-US" dirty="0"/>
              <a:t> </a:t>
            </a:r>
            <a:r>
              <a:rPr lang="en-US" dirty="0" smtClean="0"/>
              <a:t>    (percentage of Top 25 Averages)</a:t>
            </a:r>
            <a:r>
              <a:rPr lang="en-US" dirty="0"/>
              <a:t/>
            </a:r>
            <a:br>
              <a:rPr lang="en-US" dirty="0"/>
            </a:b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2005                          2015</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Professor                         85.0                            94.6</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Associate Professor       89.8                            95.2</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Assistant Professor        90.9                            90.1</a:t>
            </a:r>
            <a:endParaRPr lang="en-US" dirty="0"/>
          </a:p>
        </p:txBody>
      </p:sp>
    </p:spTree>
    <p:extLst>
      <p:ext uri="{BB962C8B-B14F-4D97-AF65-F5344CB8AC3E}">
        <p14:creationId xmlns:p14="http://schemas.microsoft.com/office/powerpoint/2010/main" val="120196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369300" cy="6858000"/>
          </a:xfrm>
          <a:prstGeom prst="rect">
            <a:avLst/>
          </a:prstGeom>
        </p:spPr>
      </p:pic>
      <p:sp>
        <p:nvSpPr>
          <p:cNvPr id="5" name="TextBox 4"/>
          <p:cNvSpPr txBox="1"/>
          <p:nvPr/>
        </p:nvSpPr>
        <p:spPr>
          <a:xfrm>
            <a:off x="5136204" y="680936"/>
            <a:ext cx="2777517" cy="646331"/>
          </a:xfrm>
          <a:prstGeom prst="rect">
            <a:avLst/>
          </a:prstGeom>
          <a:noFill/>
        </p:spPr>
        <p:txBody>
          <a:bodyPr wrap="square" rtlCol="0">
            <a:spAutoFit/>
          </a:bodyPr>
          <a:lstStyle/>
          <a:p>
            <a:r>
              <a:rPr lang="en-US" dirty="0" smtClean="0"/>
              <a:t>Mean = 88.8</a:t>
            </a:r>
          </a:p>
          <a:p>
            <a:r>
              <a:rPr lang="en-US" dirty="0" smtClean="0"/>
              <a:t>Standard deviation = 10.2</a:t>
            </a:r>
            <a:endParaRPr lang="en-US" dirty="0"/>
          </a:p>
        </p:txBody>
      </p:sp>
      <p:sp>
        <p:nvSpPr>
          <p:cNvPr id="7" name="TextBox 6"/>
          <p:cNvSpPr txBox="1"/>
          <p:nvPr/>
        </p:nvSpPr>
        <p:spPr>
          <a:xfrm>
            <a:off x="1788133" y="957935"/>
            <a:ext cx="2777517" cy="369332"/>
          </a:xfrm>
          <a:prstGeom prst="rect">
            <a:avLst/>
          </a:prstGeom>
          <a:noFill/>
        </p:spPr>
        <p:txBody>
          <a:bodyPr wrap="square" rtlCol="0">
            <a:spAutoFit/>
          </a:bodyPr>
          <a:lstStyle/>
          <a:p>
            <a:r>
              <a:rPr lang="en-US" dirty="0" smtClean="0"/>
              <a:t>Data from 160 </a:t>
            </a:r>
            <a:r>
              <a:rPr lang="en-US" smtClean="0"/>
              <a:t>units/ranks </a:t>
            </a:r>
            <a:endParaRPr lang="en-US" dirty="0"/>
          </a:p>
        </p:txBody>
      </p:sp>
      <p:sp>
        <p:nvSpPr>
          <p:cNvPr id="8" name="TextBox 7"/>
          <p:cNvSpPr txBox="1"/>
          <p:nvPr/>
        </p:nvSpPr>
        <p:spPr>
          <a:xfrm>
            <a:off x="5907094" y="2313003"/>
            <a:ext cx="2006627" cy="461665"/>
          </a:xfrm>
          <a:prstGeom prst="rect">
            <a:avLst/>
          </a:prstGeom>
          <a:noFill/>
        </p:spPr>
        <p:txBody>
          <a:bodyPr wrap="square" rtlCol="0">
            <a:spAutoFit/>
          </a:bodyPr>
          <a:lstStyle/>
          <a:p>
            <a:r>
              <a:rPr lang="en-US" sz="2400" dirty="0" smtClean="0"/>
              <a:t>Fall 2005 data </a:t>
            </a:r>
            <a:endParaRPr lang="en-US" sz="2400" dirty="0"/>
          </a:p>
        </p:txBody>
      </p:sp>
    </p:spTree>
    <p:extLst>
      <p:ext uri="{BB962C8B-B14F-4D97-AF65-F5344CB8AC3E}">
        <p14:creationId xmlns:p14="http://schemas.microsoft.com/office/powerpoint/2010/main" val="268044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9144000" cy="6797001"/>
          </a:xfrm>
          <a:prstGeom prst="rect">
            <a:avLst/>
          </a:prstGeom>
        </p:spPr>
      </p:pic>
      <p:sp>
        <p:nvSpPr>
          <p:cNvPr id="5" name="TextBox 4"/>
          <p:cNvSpPr txBox="1"/>
          <p:nvPr/>
        </p:nvSpPr>
        <p:spPr>
          <a:xfrm>
            <a:off x="5077838" y="972766"/>
            <a:ext cx="2777517" cy="646331"/>
          </a:xfrm>
          <a:prstGeom prst="rect">
            <a:avLst/>
          </a:prstGeom>
          <a:noFill/>
        </p:spPr>
        <p:txBody>
          <a:bodyPr wrap="square" rtlCol="0">
            <a:spAutoFit/>
          </a:bodyPr>
          <a:lstStyle/>
          <a:p>
            <a:r>
              <a:rPr lang="en-US" dirty="0" smtClean="0"/>
              <a:t>Mean = 95.3</a:t>
            </a:r>
          </a:p>
          <a:p>
            <a:r>
              <a:rPr lang="en-US" dirty="0" smtClean="0"/>
              <a:t>Standard deviation = 12.6</a:t>
            </a:r>
            <a:endParaRPr lang="en-US" dirty="0"/>
          </a:p>
        </p:txBody>
      </p:sp>
      <p:sp>
        <p:nvSpPr>
          <p:cNvPr id="6" name="TextBox 5"/>
          <p:cNvSpPr txBox="1"/>
          <p:nvPr/>
        </p:nvSpPr>
        <p:spPr>
          <a:xfrm>
            <a:off x="5077837" y="2197131"/>
            <a:ext cx="2777517" cy="369332"/>
          </a:xfrm>
          <a:prstGeom prst="rect">
            <a:avLst/>
          </a:prstGeom>
          <a:noFill/>
        </p:spPr>
        <p:txBody>
          <a:bodyPr wrap="square" rtlCol="0">
            <a:spAutoFit/>
          </a:bodyPr>
          <a:lstStyle/>
          <a:p>
            <a:r>
              <a:rPr lang="en-US" dirty="0" smtClean="0"/>
              <a:t>Data from 160 </a:t>
            </a:r>
            <a:r>
              <a:rPr lang="en-US" smtClean="0"/>
              <a:t>units/ranks </a:t>
            </a:r>
            <a:endParaRPr lang="en-US" dirty="0"/>
          </a:p>
        </p:txBody>
      </p:sp>
      <p:sp>
        <p:nvSpPr>
          <p:cNvPr id="8" name="TextBox 7"/>
          <p:cNvSpPr txBox="1"/>
          <p:nvPr/>
        </p:nvSpPr>
        <p:spPr>
          <a:xfrm>
            <a:off x="5463281" y="3193067"/>
            <a:ext cx="2006627" cy="461665"/>
          </a:xfrm>
          <a:prstGeom prst="rect">
            <a:avLst/>
          </a:prstGeom>
          <a:noFill/>
        </p:spPr>
        <p:txBody>
          <a:bodyPr wrap="square" rtlCol="0">
            <a:spAutoFit/>
          </a:bodyPr>
          <a:lstStyle/>
          <a:p>
            <a:r>
              <a:rPr lang="en-US" sz="2400" dirty="0" smtClean="0"/>
              <a:t>Fall 2015 data </a:t>
            </a:r>
            <a:endParaRPr lang="en-US" sz="2400" dirty="0"/>
          </a:p>
        </p:txBody>
      </p:sp>
    </p:spTree>
    <p:extLst>
      <p:ext uri="{BB962C8B-B14F-4D97-AF65-F5344CB8AC3E}">
        <p14:creationId xmlns:p14="http://schemas.microsoft.com/office/powerpoint/2010/main" val="207851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442"/>
            <a:ext cx="9144000" cy="5468580"/>
          </a:xfrm>
          <a:prstGeom prst="rect">
            <a:avLst/>
          </a:prstGeom>
        </p:spPr>
      </p:pic>
      <p:sp>
        <p:nvSpPr>
          <p:cNvPr id="5" name="Title 1"/>
          <p:cNvSpPr txBox="1">
            <a:spLocks/>
          </p:cNvSpPr>
          <p:nvPr/>
        </p:nvSpPr>
        <p:spPr>
          <a:xfrm>
            <a:off x="685798" y="155642"/>
            <a:ext cx="7772400" cy="8949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Differences for each unit/rank: 2015 minus 2005 percentages</a:t>
            </a:r>
            <a:endParaRPr lang="en-US" sz="2800" dirty="0"/>
          </a:p>
        </p:txBody>
      </p:sp>
      <p:sp>
        <p:nvSpPr>
          <p:cNvPr id="7" name="TextBox 6"/>
          <p:cNvSpPr txBox="1"/>
          <p:nvPr/>
        </p:nvSpPr>
        <p:spPr>
          <a:xfrm>
            <a:off x="5077837" y="3391066"/>
            <a:ext cx="2777517" cy="369332"/>
          </a:xfrm>
          <a:prstGeom prst="rect">
            <a:avLst/>
          </a:prstGeom>
          <a:noFill/>
        </p:spPr>
        <p:txBody>
          <a:bodyPr wrap="square" rtlCol="0">
            <a:spAutoFit/>
          </a:bodyPr>
          <a:lstStyle/>
          <a:p>
            <a:r>
              <a:rPr lang="en-US" dirty="0" smtClean="0"/>
              <a:t>Data from 160 </a:t>
            </a:r>
            <a:r>
              <a:rPr lang="en-US" smtClean="0"/>
              <a:t>units/ranks </a:t>
            </a:r>
            <a:endParaRPr lang="en-US" dirty="0"/>
          </a:p>
        </p:txBody>
      </p:sp>
      <p:sp>
        <p:nvSpPr>
          <p:cNvPr id="8" name="TextBox 7"/>
          <p:cNvSpPr txBox="1"/>
          <p:nvPr/>
        </p:nvSpPr>
        <p:spPr>
          <a:xfrm>
            <a:off x="5077836" y="2002233"/>
            <a:ext cx="2777517" cy="646331"/>
          </a:xfrm>
          <a:prstGeom prst="rect">
            <a:avLst/>
          </a:prstGeom>
          <a:noFill/>
        </p:spPr>
        <p:txBody>
          <a:bodyPr wrap="square" rtlCol="0">
            <a:spAutoFit/>
          </a:bodyPr>
          <a:lstStyle/>
          <a:p>
            <a:r>
              <a:rPr lang="en-US" dirty="0" smtClean="0"/>
              <a:t>Mean = 6.53</a:t>
            </a:r>
          </a:p>
          <a:p>
            <a:r>
              <a:rPr lang="en-US" dirty="0" smtClean="0"/>
              <a:t>Standard deviation = 12.4</a:t>
            </a:r>
            <a:endParaRPr lang="en-US" dirty="0"/>
          </a:p>
        </p:txBody>
      </p:sp>
    </p:spTree>
    <p:extLst>
      <p:ext uri="{BB962C8B-B14F-4D97-AF65-F5344CB8AC3E}">
        <p14:creationId xmlns:p14="http://schemas.microsoft.com/office/powerpoint/2010/main" val="119864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8" y="872247"/>
            <a:ext cx="7348364" cy="6021421"/>
          </a:xfrm>
          <a:prstGeom prst="rect">
            <a:avLst/>
          </a:prstGeom>
        </p:spPr>
      </p:pic>
      <p:sp>
        <p:nvSpPr>
          <p:cNvPr id="6" name="Title 1"/>
          <p:cNvSpPr txBox="1">
            <a:spLocks/>
          </p:cNvSpPr>
          <p:nvPr/>
        </p:nvSpPr>
        <p:spPr>
          <a:xfrm>
            <a:off x="838198" y="308042"/>
            <a:ext cx="7772400" cy="8949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7" name="Rectangle 6"/>
          <p:cNvSpPr/>
          <p:nvPr/>
        </p:nvSpPr>
        <p:spPr>
          <a:xfrm>
            <a:off x="544749" y="214538"/>
            <a:ext cx="7859947" cy="830997"/>
          </a:xfrm>
          <a:prstGeom prst="rect">
            <a:avLst/>
          </a:prstGeom>
        </p:spPr>
        <p:txBody>
          <a:bodyPr wrap="square">
            <a:spAutoFit/>
          </a:bodyPr>
          <a:lstStyle/>
          <a:p>
            <a:r>
              <a:rPr lang="en-US" sz="2400" dirty="0" smtClean="0">
                <a:effectLst/>
                <a:latin typeface="Courier" charset="0"/>
              </a:rPr>
              <a:t>2015 versus 2005 percentages of salaries relative to Top 25.</a:t>
            </a:r>
            <a:endParaRPr lang="en-US" sz="2400" dirty="0">
              <a:effectLst/>
              <a:latin typeface="Courier" charset="0"/>
            </a:endParaRPr>
          </a:p>
        </p:txBody>
      </p:sp>
      <p:cxnSp>
        <p:nvCxnSpPr>
          <p:cNvPr id="9" name="Straight Connector 8"/>
          <p:cNvCxnSpPr/>
          <p:nvPr/>
        </p:nvCxnSpPr>
        <p:spPr>
          <a:xfrm>
            <a:off x="5196840" y="1296491"/>
            <a:ext cx="9079" cy="4929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934011" y="4577419"/>
            <a:ext cx="5442149" cy="9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56459" y="1386703"/>
            <a:ext cx="1722120" cy="646331"/>
          </a:xfrm>
          <a:prstGeom prst="rect">
            <a:avLst/>
          </a:prstGeom>
          <a:noFill/>
        </p:spPr>
        <p:txBody>
          <a:bodyPr wrap="square" rtlCol="0">
            <a:spAutoFit/>
          </a:bodyPr>
          <a:lstStyle/>
          <a:p>
            <a:r>
              <a:rPr lang="en-US" smtClean="0"/>
              <a:t>Correlation coefficient = .42</a:t>
            </a:r>
            <a:endParaRPr lang="en-US"/>
          </a:p>
        </p:txBody>
      </p:sp>
    </p:spTree>
    <p:extLst>
      <p:ext uri="{BB962C8B-B14F-4D97-AF65-F5344CB8AC3E}">
        <p14:creationId xmlns:p14="http://schemas.microsoft.com/office/powerpoint/2010/main" val="18748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385</Words>
  <Application>Microsoft Macintosh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Courier</vt:lpstr>
      <vt:lpstr>Arial</vt:lpstr>
      <vt:lpstr>Office Theme</vt:lpstr>
      <vt:lpstr>Senate Faculty Salary Analysis March 2017</vt:lpstr>
      <vt:lpstr>PowerPoint Presentation</vt:lpstr>
      <vt:lpstr>PowerPoint Presentation</vt:lpstr>
      <vt:lpstr>PowerPoint Presentation</vt:lpstr>
      <vt:lpstr>  University-wide 10-year Comparison         (percentage of Top 25 Averages)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Faculty Salary Analysis March 2017</dc:title>
  <dc:creator>Microsoft Office User</dc:creator>
  <cp:lastModifiedBy>Microsoft Office User</cp:lastModifiedBy>
  <cp:revision>28</cp:revision>
  <dcterms:created xsi:type="dcterms:W3CDTF">2017-04-02T20:31:42Z</dcterms:created>
  <dcterms:modified xsi:type="dcterms:W3CDTF">2017-04-03T03:19:47Z</dcterms:modified>
</cp:coreProperties>
</file>