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2794238" cy="29810075"/>
  <p:notesSz cx="6954838" cy="9240838"/>
  <p:defaultTextStyle>
    <a:defPPr>
      <a:defRPr lang="en-US"/>
    </a:defPPr>
    <a:lvl1pPr algn="l" rtl="0" fontAlgn="base">
      <a:spcBef>
        <a:spcPct val="0"/>
      </a:spcBef>
      <a:spcAft>
        <a:spcPct val="0"/>
      </a:spcAft>
      <a:defRPr sz="2800" kern="1200">
        <a:solidFill>
          <a:schemeClr val="tx1"/>
        </a:solidFill>
        <a:latin typeface="Helvetica" charset="0"/>
        <a:ea typeface="ＭＳ Ｐゴシック" charset="-128"/>
        <a:cs typeface="+mn-cs"/>
      </a:defRPr>
    </a:lvl1pPr>
    <a:lvl2pPr marL="394564" algn="l" rtl="0" fontAlgn="base">
      <a:spcBef>
        <a:spcPct val="0"/>
      </a:spcBef>
      <a:spcAft>
        <a:spcPct val="0"/>
      </a:spcAft>
      <a:defRPr sz="2800" kern="1200">
        <a:solidFill>
          <a:schemeClr val="tx1"/>
        </a:solidFill>
        <a:latin typeface="Helvetica" charset="0"/>
        <a:ea typeface="ＭＳ Ｐゴシック" charset="-128"/>
        <a:cs typeface="+mn-cs"/>
      </a:defRPr>
    </a:lvl2pPr>
    <a:lvl3pPr marL="789127" algn="l" rtl="0" fontAlgn="base">
      <a:spcBef>
        <a:spcPct val="0"/>
      </a:spcBef>
      <a:spcAft>
        <a:spcPct val="0"/>
      </a:spcAft>
      <a:defRPr sz="2800" kern="1200">
        <a:solidFill>
          <a:schemeClr val="tx1"/>
        </a:solidFill>
        <a:latin typeface="Helvetica" charset="0"/>
        <a:ea typeface="ＭＳ Ｐゴシック" charset="-128"/>
        <a:cs typeface="+mn-cs"/>
      </a:defRPr>
    </a:lvl3pPr>
    <a:lvl4pPr marL="1183691" algn="l" rtl="0" fontAlgn="base">
      <a:spcBef>
        <a:spcPct val="0"/>
      </a:spcBef>
      <a:spcAft>
        <a:spcPct val="0"/>
      </a:spcAft>
      <a:defRPr sz="2800" kern="1200">
        <a:solidFill>
          <a:schemeClr val="tx1"/>
        </a:solidFill>
        <a:latin typeface="Helvetica" charset="0"/>
        <a:ea typeface="ＭＳ Ｐゴシック" charset="-128"/>
        <a:cs typeface="+mn-cs"/>
      </a:defRPr>
    </a:lvl4pPr>
    <a:lvl5pPr marL="1578254" algn="l" rtl="0" fontAlgn="base">
      <a:spcBef>
        <a:spcPct val="0"/>
      </a:spcBef>
      <a:spcAft>
        <a:spcPct val="0"/>
      </a:spcAft>
      <a:defRPr sz="2800" kern="1200">
        <a:solidFill>
          <a:schemeClr val="tx1"/>
        </a:solidFill>
        <a:latin typeface="Helvetica" charset="0"/>
        <a:ea typeface="ＭＳ Ｐゴシック" charset="-128"/>
        <a:cs typeface="+mn-cs"/>
      </a:defRPr>
    </a:lvl5pPr>
    <a:lvl6pPr marL="1972818" algn="l" defTabSz="789127" rtl="0" eaLnBrk="1" latinLnBrk="0" hangingPunct="1">
      <a:defRPr sz="2800" kern="1200">
        <a:solidFill>
          <a:schemeClr val="tx1"/>
        </a:solidFill>
        <a:latin typeface="Helvetica" charset="0"/>
        <a:ea typeface="ＭＳ Ｐゴシック" charset="-128"/>
        <a:cs typeface="+mn-cs"/>
      </a:defRPr>
    </a:lvl6pPr>
    <a:lvl7pPr marL="2367382" algn="l" defTabSz="789127" rtl="0" eaLnBrk="1" latinLnBrk="0" hangingPunct="1">
      <a:defRPr sz="2800" kern="1200">
        <a:solidFill>
          <a:schemeClr val="tx1"/>
        </a:solidFill>
        <a:latin typeface="Helvetica" charset="0"/>
        <a:ea typeface="ＭＳ Ｐゴシック" charset="-128"/>
        <a:cs typeface="+mn-cs"/>
      </a:defRPr>
    </a:lvl7pPr>
    <a:lvl8pPr marL="2761945" algn="l" defTabSz="789127" rtl="0" eaLnBrk="1" latinLnBrk="0" hangingPunct="1">
      <a:defRPr sz="2800" kern="1200">
        <a:solidFill>
          <a:schemeClr val="tx1"/>
        </a:solidFill>
        <a:latin typeface="Helvetica" charset="0"/>
        <a:ea typeface="ＭＳ Ｐゴシック" charset="-128"/>
        <a:cs typeface="+mn-cs"/>
      </a:defRPr>
    </a:lvl8pPr>
    <a:lvl9pPr marL="3156509" algn="l" defTabSz="789127" rtl="0" eaLnBrk="1" latinLnBrk="0" hangingPunct="1">
      <a:defRPr sz="2800" kern="1200">
        <a:solidFill>
          <a:schemeClr val="tx1"/>
        </a:solidFill>
        <a:latin typeface="Helvetic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D85D"/>
    <a:srgbClr val="E8EEF5"/>
    <a:srgbClr val="CADCD0"/>
    <a:srgbClr val="BECFE3"/>
    <a:srgbClr val="0072BB"/>
    <a:srgbClr val="157582"/>
    <a:srgbClr val="4C727E"/>
    <a:srgbClr val="75A063"/>
    <a:srgbClr val="FFFFE1"/>
    <a:srgbClr val="FFF3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49" autoAdjust="0"/>
    <p:restoredTop sz="88661" autoAdjust="0"/>
  </p:normalViewPr>
  <p:slideViewPr>
    <p:cSldViewPr snapToGrid="0">
      <p:cViewPr>
        <p:scale>
          <a:sx n="33" d="100"/>
          <a:sy n="33" d="100"/>
        </p:scale>
        <p:origin x="-366" y="2610"/>
      </p:cViewPr>
      <p:guideLst>
        <p:guide orient="horz" pos="649"/>
        <p:guide orient="horz" pos="17778"/>
        <p:guide orient="horz" pos="3377"/>
        <p:guide orient="horz" pos="1928"/>
        <p:guide pos="6217"/>
        <p:guide pos="7030"/>
        <p:guide pos="12796"/>
        <p:guide pos="20504"/>
        <p:guide pos="961"/>
        <p:guide pos="13647"/>
        <p:guide pos="19692"/>
        <p:guide pos="2580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897" cy="462099"/>
          </a:xfrm>
          <a:prstGeom prst="rect">
            <a:avLst/>
          </a:prstGeom>
        </p:spPr>
        <p:txBody>
          <a:bodyPr vert="horz" lIns="17602" tIns="8801" rIns="17602" bIns="8801" rtlCol="0"/>
          <a:lstStyle>
            <a:lvl1pPr algn="l">
              <a:defRPr sz="200">
                <a:latin typeface="Helvetica" pitchFamily="-111" charset="0"/>
                <a:ea typeface="+mn-ea"/>
                <a:cs typeface="+mn-cs"/>
              </a:defRPr>
            </a:lvl1pPr>
          </a:lstStyle>
          <a:p>
            <a:pPr>
              <a:defRPr/>
            </a:pPr>
            <a:endParaRPr lang="en-US"/>
          </a:p>
        </p:txBody>
      </p:sp>
      <p:sp>
        <p:nvSpPr>
          <p:cNvPr id="3" name="Date Placeholder 2"/>
          <p:cNvSpPr>
            <a:spLocks noGrp="1"/>
          </p:cNvSpPr>
          <p:nvPr>
            <p:ph type="dt" idx="1"/>
          </p:nvPr>
        </p:nvSpPr>
        <p:spPr>
          <a:xfrm>
            <a:off x="3939599" y="0"/>
            <a:ext cx="3013562" cy="462099"/>
          </a:xfrm>
          <a:prstGeom prst="rect">
            <a:avLst/>
          </a:prstGeom>
        </p:spPr>
        <p:txBody>
          <a:bodyPr vert="horz" wrap="square" lIns="17602" tIns="8801" rIns="17602" bIns="8801" numCol="1" anchor="t" anchorCtr="0" compatLnSpc="1">
            <a:prstTxWarp prst="textNoShape">
              <a:avLst/>
            </a:prstTxWarp>
          </a:bodyPr>
          <a:lstStyle>
            <a:lvl1pPr algn="r">
              <a:defRPr sz="200"/>
            </a:lvl1pPr>
          </a:lstStyle>
          <a:p>
            <a:fld id="{C6802B45-AC88-4515-B4F3-E00E2C008651}" type="datetime1">
              <a:rPr lang="en-US"/>
              <a:pPr/>
              <a:t>2/7/2012</a:t>
            </a:fld>
            <a:endParaRPr lang="en-US"/>
          </a:p>
        </p:txBody>
      </p:sp>
      <p:sp>
        <p:nvSpPr>
          <p:cNvPr id="4" name="Slide Image Placeholder 3"/>
          <p:cNvSpPr>
            <a:spLocks noGrp="1" noRot="1" noChangeAspect="1"/>
          </p:cNvSpPr>
          <p:nvPr>
            <p:ph type="sldImg" idx="2"/>
          </p:nvPr>
        </p:nvSpPr>
        <p:spPr>
          <a:xfrm>
            <a:off x="990600" y="693738"/>
            <a:ext cx="4973638" cy="3463925"/>
          </a:xfrm>
          <a:prstGeom prst="rect">
            <a:avLst/>
          </a:prstGeom>
          <a:noFill/>
          <a:ln w="12700">
            <a:solidFill>
              <a:prstClr val="black"/>
            </a:solidFill>
          </a:ln>
        </p:spPr>
        <p:txBody>
          <a:bodyPr vert="horz" lIns="17602" tIns="8801" rIns="17602" bIns="8801" rtlCol="0" anchor="ctr"/>
          <a:lstStyle/>
          <a:p>
            <a:pPr lvl="0"/>
            <a:endParaRPr lang="en-US" noProof="0" smtClean="0"/>
          </a:p>
        </p:txBody>
      </p:sp>
      <p:sp>
        <p:nvSpPr>
          <p:cNvPr id="5" name="Notes Placeholder 4"/>
          <p:cNvSpPr>
            <a:spLocks noGrp="1"/>
          </p:cNvSpPr>
          <p:nvPr>
            <p:ph type="body" sz="quarter" idx="3"/>
          </p:nvPr>
        </p:nvSpPr>
        <p:spPr>
          <a:xfrm>
            <a:off x="695618" y="4389513"/>
            <a:ext cx="5563602" cy="4158320"/>
          </a:xfrm>
          <a:prstGeom prst="rect">
            <a:avLst/>
          </a:prstGeom>
        </p:spPr>
        <p:txBody>
          <a:bodyPr vert="horz" lIns="17602" tIns="8801" rIns="17602" bIns="880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7306"/>
            <a:ext cx="3013897" cy="461813"/>
          </a:xfrm>
          <a:prstGeom prst="rect">
            <a:avLst/>
          </a:prstGeom>
        </p:spPr>
        <p:txBody>
          <a:bodyPr vert="horz" lIns="17602" tIns="8801" rIns="17602" bIns="8801" rtlCol="0" anchor="b"/>
          <a:lstStyle>
            <a:lvl1pPr algn="l">
              <a:defRPr sz="200">
                <a:latin typeface="Helvetica" pitchFamily="-111"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39599" y="8777306"/>
            <a:ext cx="3013562" cy="461813"/>
          </a:xfrm>
          <a:prstGeom prst="rect">
            <a:avLst/>
          </a:prstGeom>
        </p:spPr>
        <p:txBody>
          <a:bodyPr vert="horz" wrap="square" lIns="17602" tIns="8801" rIns="17602" bIns="8801" numCol="1" anchor="b" anchorCtr="0" compatLnSpc="1">
            <a:prstTxWarp prst="textNoShape">
              <a:avLst/>
            </a:prstTxWarp>
          </a:bodyPr>
          <a:lstStyle>
            <a:lvl1pPr algn="r">
              <a:defRPr sz="200"/>
            </a:lvl1pPr>
          </a:lstStyle>
          <a:p>
            <a:fld id="{3A16C629-D8E6-4927-9C77-381A0CE20755}" type="slidenum">
              <a:rPr lang="en-US"/>
              <a:pPr/>
              <a:t>‹#›</a:t>
            </a:fld>
            <a:endParaRPr lang="en-US"/>
          </a:p>
        </p:txBody>
      </p:sp>
    </p:spTree>
    <p:extLst>
      <p:ext uri="{BB962C8B-B14F-4D97-AF65-F5344CB8AC3E}">
        <p14:creationId xmlns:p14="http://schemas.microsoft.com/office/powerpoint/2010/main" xmlns="" val="3319749201"/>
      </p:ext>
    </p:extLst>
  </p:cSld>
  <p:clrMap bg1="lt1" tx1="dk1" bg2="lt2" tx2="dk2" accent1="accent1" accent2="accent2" accent3="accent3" accent4="accent4" accent5="accent5" accent6="accent6" hlink="hlink" folHlink="folHlink"/>
  <p:notesStyle>
    <a:lvl1pPr algn="l" defTabSz="394564" rtl="0" eaLnBrk="0" fontAlgn="base" hangingPunct="0">
      <a:spcBef>
        <a:spcPct val="30000"/>
      </a:spcBef>
      <a:spcAft>
        <a:spcPct val="0"/>
      </a:spcAft>
      <a:defRPr sz="1000" kern="1200">
        <a:solidFill>
          <a:schemeClr val="tx1"/>
        </a:solidFill>
        <a:latin typeface="+mn-lt"/>
        <a:ea typeface="ＭＳ Ｐゴシック" pitchFamily="-111" charset="-128"/>
        <a:cs typeface="ＭＳ Ｐゴシック" pitchFamily="-111" charset="-128"/>
      </a:defRPr>
    </a:lvl1pPr>
    <a:lvl2pPr marL="394564" algn="l" defTabSz="394564" rtl="0" eaLnBrk="0" fontAlgn="base" hangingPunct="0">
      <a:spcBef>
        <a:spcPct val="30000"/>
      </a:spcBef>
      <a:spcAft>
        <a:spcPct val="0"/>
      </a:spcAft>
      <a:defRPr sz="1000" kern="1200">
        <a:solidFill>
          <a:schemeClr val="tx1"/>
        </a:solidFill>
        <a:latin typeface="+mn-lt"/>
        <a:ea typeface="ＭＳ Ｐゴシック" pitchFamily="-111" charset="-128"/>
        <a:cs typeface="+mn-cs"/>
      </a:defRPr>
    </a:lvl2pPr>
    <a:lvl3pPr marL="789127" algn="l" defTabSz="394564" rtl="0" eaLnBrk="0" fontAlgn="base" hangingPunct="0">
      <a:spcBef>
        <a:spcPct val="30000"/>
      </a:spcBef>
      <a:spcAft>
        <a:spcPct val="0"/>
      </a:spcAft>
      <a:defRPr sz="1000" kern="1200">
        <a:solidFill>
          <a:schemeClr val="tx1"/>
        </a:solidFill>
        <a:latin typeface="+mn-lt"/>
        <a:ea typeface="ＭＳ Ｐゴシック" pitchFamily="-111" charset="-128"/>
        <a:cs typeface="+mn-cs"/>
      </a:defRPr>
    </a:lvl3pPr>
    <a:lvl4pPr marL="1183691" algn="l" defTabSz="394564" rtl="0" eaLnBrk="0" fontAlgn="base" hangingPunct="0">
      <a:spcBef>
        <a:spcPct val="30000"/>
      </a:spcBef>
      <a:spcAft>
        <a:spcPct val="0"/>
      </a:spcAft>
      <a:defRPr sz="1000" kern="1200">
        <a:solidFill>
          <a:schemeClr val="tx1"/>
        </a:solidFill>
        <a:latin typeface="+mn-lt"/>
        <a:ea typeface="ＭＳ Ｐゴシック" pitchFamily="-111" charset="-128"/>
        <a:cs typeface="+mn-cs"/>
      </a:defRPr>
    </a:lvl4pPr>
    <a:lvl5pPr marL="1578254" algn="l" defTabSz="394564" rtl="0" eaLnBrk="0" fontAlgn="base" hangingPunct="0">
      <a:spcBef>
        <a:spcPct val="30000"/>
      </a:spcBef>
      <a:spcAft>
        <a:spcPct val="0"/>
      </a:spcAft>
      <a:defRPr sz="1000" kern="1200">
        <a:solidFill>
          <a:schemeClr val="tx1"/>
        </a:solidFill>
        <a:latin typeface="+mn-lt"/>
        <a:ea typeface="ＭＳ Ｐゴシック" pitchFamily="-111" charset="-128"/>
        <a:cs typeface="+mn-cs"/>
      </a:defRPr>
    </a:lvl5pPr>
    <a:lvl6pPr marL="1972818" algn="l" defTabSz="394564" rtl="0" eaLnBrk="1" latinLnBrk="0" hangingPunct="1">
      <a:defRPr sz="1000" kern="1200">
        <a:solidFill>
          <a:schemeClr val="tx1"/>
        </a:solidFill>
        <a:latin typeface="+mn-lt"/>
        <a:ea typeface="+mn-ea"/>
        <a:cs typeface="+mn-cs"/>
      </a:defRPr>
    </a:lvl6pPr>
    <a:lvl7pPr marL="2367382" algn="l" defTabSz="394564" rtl="0" eaLnBrk="1" latinLnBrk="0" hangingPunct="1">
      <a:defRPr sz="1000" kern="1200">
        <a:solidFill>
          <a:schemeClr val="tx1"/>
        </a:solidFill>
        <a:latin typeface="+mn-lt"/>
        <a:ea typeface="+mn-ea"/>
        <a:cs typeface="+mn-cs"/>
      </a:defRPr>
    </a:lvl7pPr>
    <a:lvl8pPr marL="2761945" algn="l" defTabSz="394564" rtl="0" eaLnBrk="1" latinLnBrk="0" hangingPunct="1">
      <a:defRPr sz="1000" kern="1200">
        <a:solidFill>
          <a:schemeClr val="tx1"/>
        </a:solidFill>
        <a:latin typeface="+mn-lt"/>
        <a:ea typeface="+mn-ea"/>
        <a:cs typeface="+mn-cs"/>
      </a:defRPr>
    </a:lvl8pPr>
    <a:lvl9pPr marL="3156509" algn="l" defTabSz="394564"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990600" y="693738"/>
            <a:ext cx="4973638" cy="3463925"/>
          </a:xfrm>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b="1" kern="1200" dirty="0" smtClean="0">
                <a:solidFill>
                  <a:schemeClr val="tx1"/>
                </a:solidFill>
                <a:latin typeface="+mn-lt"/>
                <a:ea typeface="ＭＳ Ｐゴシック" pitchFamily="-111" charset="-128"/>
                <a:cs typeface="ＭＳ Ｐゴシック" pitchFamily="-111" charset="-128"/>
              </a:rPr>
              <a:t>Section Headers</a:t>
            </a:r>
            <a:r>
              <a:rPr lang="en-US" sz="1000" b="1" kern="1200" smtClean="0">
                <a:solidFill>
                  <a:schemeClr val="tx1"/>
                </a:solidFill>
                <a:latin typeface="+mn-lt"/>
                <a:ea typeface="ＭＳ Ｐゴシック" pitchFamily="-111" charset="-128"/>
                <a:cs typeface="ＭＳ Ｐゴシック" pitchFamily="-111" charset="-128"/>
              </a:rPr>
              <a:t>:</a:t>
            </a:r>
            <a:r>
              <a:rPr lang="en-US" sz="1000" kern="1200" smtClean="0">
                <a:solidFill>
                  <a:schemeClr val="tx1"/>
                </a:solidFill>
                <a:latin typeface="+mn-lt"/>
                <a:ea typeface="ＭＳ Ｐゴシック" pitchFamily="-111" charset="-128"/>
                <a:cs typeface="ＭＳ Ｐゴシック" pitchFamily="-111" charset="-128"/>
              </a:rPr>
              <a:t> Introduction </a:t>
            </a:r>
            <a:r>
              <a:rPr lang="en-US" sz="1000" kern="1200" dirty="0" smtClean="0">
                <a:solidFill>
                  <a:schemeClr val="tx1"/>
                </a:solidFill>
                <a:latin typeface="+mn-lt"/>
                <a:ea typeface="ＭＳ Ｐゴシック" pitchFamily="-111" charset="-128"/>
                <a:cs typeface="ＭＳ Ｐゴシック" pitchFamily="-111" charset="-128"/>
              </a:rPr>
              <a:t>(can include “Problem” and “Question”), Methods, Results, Conclusions, Literature Cited (approx. 10 citations max.). Each section should be a maximum of 200 words. Width of a text block:</a:t>
            </a:r>
            <a:r>
              <a:rPr lang="en-US" sz="1000" kern="1200" baseline="0" dirty="0" smtClean="0">
                <a:solidFill>
                  <a:schemeClr val="tx1"/>
                </a:solidFill>
                <a:latin typeface="+mn-lt"/>
                <a:ea typeface="ＭＳ Ｐゴシック" pitchFamily="-111" charset="-128"/>
                <a:cs typeface="ＭＳ Ｐゴシック" pitchFamily="-111" charset="-128"/>
              </a:rPr>
              <a:t> </a:t>
            </a:r>
            <a:r>
              <a:rPr lang="en-US" sz="1000" kern="1200" dirty="0" smtClean="0">
                <a:solidFill>
                  <a:schemeClr val="tx1"/>
                </a:solidFill>
                <a:latin typeface="+mn-lt"/>
                <a:ea typeface="ＭＳ Ｐゴシック" pitchFamily="-111" charset="-128"/>
                <a:cs typeface="ＭＳ Ｐゴシック" pitchFamily="-111" charset="-128"/>
              </a:rPr>
              <a:t>about 11 words per line. Height of a text block: no longer than 10 sentences.</a:t>
            </a:r>
            <a:endParaRPr lang="en-US" sz="1000" kern="1200" dirty="0">
              <a:solidFill>
                <a:schemeClr val="tx1"/>
              </a:solidFill>
              <a:latin typeface="+mn-lt"/>
              <a:ea typeface="ＭＳ Ｐゴシック" pitchFamily="-111" charset="-128"/>
              <a:cs typeface="ＭＳ Ｐゴシック" pitchFamily="-111"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5F775850-1F65-4FF8-81C7-15249F7EB77B}"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303" y="9261019"/>
            <a:ext cx="36375633" cy="6388695"/>
          </a:xfrm>
        </p:spPr>
        <p:txBody>
          <a:bodyPr/>
          <a:lstStyle/>
          <a:p>
            <a:r>
              <a:rPr lang="en-US" smtClean="0"/>
              <a:t>Click to edit Master title style</a:t>
            </a:r>
            <a:endParaRPr lang="en-US"/>
          </a:p>
        </p:txBody>
      </p:sp>
      <p:sp>
        <p:nvSpPr>
          <p:cNvPr id="3" name="Subtitle 2"/>
          <p:cNvSpPr>
            <a:spLocks noGrp="1"/>
          </p:cNvSpPr>
          <p:nvPr>
            <p:ph type="subTitle" idx="1"/>
          </p:nvPr>
        </p:nvSpPr>
        <p:spPr>
          <a:xfrm>
            <a:off x="6418605" y="16891801"/>
            <a:ext cx="29957028" cy="7619280"/>
          </a:xfrm>
        </p:spPr>
        <p:txBody>
          <a:bodyPr/>
          <a:lstStyle>
            <a:lvl1pPr marL="0" indent="0" algn="ctr">
              <a:buNone/>
              <a:defRPr/>
            </a:lvl1pPr>
            <a:lvl2pPr marL="394564" indent="0" algn="ctr">
              <a:buNone/>
              <a:defRPr/>
            </a:lvl2pPr>
            <a:lvl3pPr marL="789127" indent="0" algn="ctr">
              <a:buNone/>
              <a:defRPr/>
            </a:lvl3pPr>
            <a:lvl4pPr marL="1183691" indent="0" algn="ctr">
              <a:buNone/>
              <a:defRPr/>
            </a:lvl4pPr>
            <a:lvl5pPr marL="1578254" indent="0" algn="ctr">
              <a:buNone/>
              <a:defRPr/>
            </a:lvl5pPr>
            <a:lvl6pPr marL="1972818" indent="0" algn="ctr">
              <a:buNone/>
              <a:defRPr/>
            </a:lvl6pPr>
            <a:lvl7pPr marL="2367382" indent="0" algn="ctr">
              <a:buNone/>
              <a:defRPr/>
            </a:lvl7pPr>
            <a:lvl8pPr marL="2761945" indent="0" algn="ctr">
              <a:buNone/>
              <a:defRPr/>
            </a:lvl8pPr>
            <a:lvl9pPr marL="31565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EC4FFF-D035-489D-B688-4F44569D16B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858E2D-EF89-4699-9CFB-ED838CF7FBE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1691" y="2649498"/>
            <a:ext cx="9093245" cy="238483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09303" y="2649498"/>
            <a:ext cx="27155024" cy="238483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54DEE4-FC67-4A1B-8333-1A9BB44D412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00C500-9274-4EE7-A42D-D6053FA25FD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0448" y="19156022"/>
            <a:ext cx="36375633" cy="5920037"/>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3380448" y="12635067"/>
            <a:ext cx="36375633" cy="6520954"/>
          </a:xfrm>
        </p:spPr>
        <p:txBody>
          <a:bodyPr anchor="b"/>
          <a:lstStyle>
            <a:lvl1pPr marL="0" indent="0">
              <a:buNone/>
              <a:defRPr sz="1700"/>
            </a:lvl1pPr>
            <a:lvl2pPr marL="394564" indent="0">
              <a:buNone/>
              <a:defRPr sz="1600"/>
            </a:lvl2pPr>
            <a:lvl3pPr marL="789127" indent="0">
              <a:buNone/>
              <a:defRPr sz="1400"/>
            </a:lvl3pPr>
            <a:lvl4pPr marL="1183691" indent="0">
              <a:buNone/>
              <a:defRPr sz="1200"/>
            </a:lvl4pPr>
            <a:lvl5pPr marL="1578254" indent="0">
              <a:buNone/>
              <a:defRPr sz="1200"/>
            </a:lvl5pPr>
            <a:lvl6pPr marL="1972818" indent="0">
              <a:buNone/>
              <a:defRPr sz="1200"/>
            </a:lvl6pPr>
            <a:lvl7pPr marL="2367382" indent="0">
              <a:buNone/>
              <a:defRPr sz="1200"/>
            </a:lvl7pPr>
            <a:lvl8pPr marL="2761945" indent="0">
              <a:buNone/>
              <a:defRPr sz="1200"/>
            </a:lvl8pPr>
            <a:lvl9pPr marL="3156509"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B814A0-5656-49B7-BBEE-8DACA6A43A9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09303" y="8612663"/>
            <a:ext cx="18124134" cy="17885182"/>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460801" y="8612663"/>
            <a:ext cx="18124135" cy="17885182"/>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5E98AE8-3D6B-4430-AE7F-5C5E8B4DAF7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9978" y="1193208"/>
            <a:ext cx="38514284" cy="49683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39978" y="6673340"/>
            <a:ext cx="18908218" cy="2780319"/>
          </a:xfrm>
        </p:spPr>
        <p:txBody>
          <a:bodyPr anchor="b"/>
          <a:lstStyle>
            <a:lvl1pPr marL="0" indent="0">
              <a:buNone/>
              <a:defRPr sz="2100" b="1"/>
            </a:lvl1pPr>
            <a:lvl2pPr marL="394564" indent="0">
              <a:buNone/>
              <a:defRPr sz="1700" b="1"/>
            </a:lvl2pPr>
            <a:lvl3pPr marL="789127" indent="0">
              <a:buNone/>
              <a:defRPr sz="1600" b="1"/>
            </a:lvl3pPr>
            <a:lvl4pPr marL="1183691" indent="0">
              <a:buNone/>
              <a:defRPr sz="1400" b="1"/>
            </a:lvl4pPr>
            <a:lvl5pPr marL="1578254" indent="0">
              <a:buNone/>
              <a:defRPr sz="1400" b="1"/>
            </a:lvl5pPr>
            <a:lvl6pPr marL="1972818" indent="0">
              <a:buNone/>
              <a:defRPr sz="1400" b="1"/>
            </a:lvl6pPr>
            <a:lvl7pPr marL="2367382" indent="0">
              <a:buNone/>
              <a:defRPr sz="1400" b="1"/>
            </a:lvl7pPr>
            <a:lvl8pPr marL="2761945" indent="0">
              <a:buNone/>
              <a:defRPr sz="1400" b="1"/>
            </a:lvl8pPr>
            <a:lvl9pPr marL="315650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139978" y="9453659"/>
            <a:ext cx="18908218" cy="17175008"/>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739409" y="6673340"/>
            <a:ext cx="18914852" cy="2780319"/>
          </a:xfrm>
        </p:spPr>
        <p:txBody>
          <a:bodyPr anchor="b"/>
          <a:lstStyle>
            <a:lvl1pPr marL="0" indent="0">
              <a:buNone/>
              <a:defRPr sz="2100" b="1"/>
            </a:lvl1pPr>
            <a:lvl2pPr marL="394564" indent="0">
              <a:buNone/>
              <a:defRPr sz="1700" b="1"/>
            </a:lvl2pPr>
            <a:lvl3pPr marL="789127" indent="0">
              <a:buNone/>
              <a:defRPr sz="1600" b="1"/>
            </a:lvl3pPr>
            <a:lvl4pPr marL="1183691" indent="0">
              <a:buNone/>
              <a:defRPr sz="1400" b="1"/>
            </a:lvl4pPr>
            <a:lvl5pPr marL="1578254" indent="0">
              <a:buNone/>
              <a:defRPr sz="1400" b="1"/>
            </a:lvl5pPr>
            <a:lvl6pPr marL="1972818" indent="0">
              <a:buNone/>
              <a:defRPr sz="1400" b="1"/>
            </a:lvl6pPr>
            <a:lvl7pPr marL="2367382" indent="0">
              <a:buNone/>
              <a:defRPr sz="1400" b="1"/>
            </a:lvl7pPr>
            <a:lvl8pPr marL="2761945" indent="0">
              <a:buNone/>
              <a:defRPr sz="1400" b="1"/>
            </a:lvl8pPr>
            <a:lvl9pPr marL="315650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21739409" y="9453659"/>
            <a:ext cx="18914852" cy="17175008"/>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09DE4E5-309A-4890-B0B2-D4998D3C056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EC9FEAF-9769-4405-B75D-227871F5083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120E417-8054-444E-B899-21237393A7D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978" y="1187458"/>
            <a:ext cx="14079007" cy="5050289"/>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16731093" y="1187458"/>
            <a:ext cx="23923168" cy="25441209"/>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9978" y="6237747"/>
            <a:ext cx="14079007" cy="20390919"/>
          </a:xfrm>
        </p:spPr>
        <p:txBody>
          <a:bodyPr/>
          <a:lstStyle>
            <a:lvl1pPr marL="0" indent="0">
              <a:buNone/>
              <a:defRPr sz="1200"/>
            </a:lvl1pPr>
            <a:lvl2pPr marL="394564" indent="0">
              <a:buNone/>
              <a:defRPr sz="1000"/>
            </a:lvl2pPr>
            <a:lvl3pPr marL="789127" indent="0">
              <a:buNone/>
              <a:defRPr sz="900"/>
            </a:lvl3pPr>
            <a:lvl4pPr marL="1183691" indent="0">
              <a:buNone/>
              <a:defRPr sz="800"/>
            </a:lvl4pPr>
            <a:lvl5pPr marL="1578254" indent="0">
              <a:buNone/>
              <a:defRPr sz="800"/>
            </a:lvl5pPr>
            <a:lvl6pPr marL="1972818" indent="0">
              <a:buNone/>
              <a:defRPr sz="800"/>
            </a:lvl6pPr>
            <a:lvl7pPr marL="2367382" indent="0">
              <a:buNone/>
              <a:defRPr sz="800"/>
            </a:lvl7pPr>
            <a:lvl8pPr marL="2761945" indent="0">
              <a:buNone/>
              <a:defRPr sz="800"/>
            </a:lvl8pPr>
            <a:lvl9pPr marL="3156509"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5F9A1A2-319F-4E6C-A287-4F2062BFD8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7438" y="20866766"/>
            <a:ext cx="25677073" cy="24640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8387438" y="2663874"/>
            <a:ext cx="25677073" cy="17885182"/>
          </a:xfrm>
        </p:spPr>
        <p:txBody>
          <a:bodyPr/>
          <a:lstStyle>
            <a:lvl1pPr marL="0" indent="0">
              <a:buNone/>
              <a:defRPr sz="2800"/>
            </a:lvl1pPr>
            <a:lvl2pPr marL="394564" indent="0">
              <a:buNone/>
              <a:defRPr sz="2400"/>
            </a:lvl2pPr>
            <a:lvl3pPr marL="789127" indent="0">
              <a:buNone/>
              <a:defRPr sz="2100"/>
            </a:lvl3pPr>
            <a:lvl4pPr marL="1183691" indent="0">
              <a:buNone/>
              <a:defRPr sz="1700"/>
            </a:lvl4pPr>
            <a:lvl5pPr marL="1578254" indent="0">
              <a:buNone/>
              <a:defRPr sz="1700"/>
            </a:lvl5pPr>
            <a:lvl6pPr marL="1972818" indent="0">
              <a:buNone/>
              <a:defRPr sz="1700"/>
            </a:lvl6pPr>
            <a:lvl7pPr marL="2367382" indent="0">
              <a:buNone/>
              <a:defRPr sz="1700"/>
            </a:lvl7pPr>
            <a:lvl8pPr marL="2761945" indent="0">
              <a:buNone/>
              <a:defRPr sz="1700"/>
            </a:lvl8pPr>
            <a:lvl9pPr marL="3156509" indent="0">
              <a:buNone/>
              <a:defRPr sz="1700"/>
            </a:lvl9pPr>
          </a:lstStyle>
          <a:p>
            <a:pPr lvl="0"/>
            <a:endParaRPr lang="en-US" noProof="0" smtClean="0"/>
          </a:p>
        </p:txBody>
      </p:sp>
      <p:sp>
        <p:nvSpPr>
          <p:cNvPr id="4" name="Text Placeholder 3"/>
          <p:cNvSpPr>
            <a:spLocks noGrp="1"/>
          </p:cNvSpPr>
          <p:nvPr>
            <p:ph type="body" sz="half" idx="2"/>
          </p:nvPr>
        </p:nvSpPr>
        <p:spPr>
          <a:xfrm>
            <a:off x="8387438" y="23330812"/>
            <a:ext cx="25677073" cy="3497681"/>
          </a:xfrm>
        </p:spPr>
        <p:txBody>
          <a:bodyPr/>
          <a:lstStyle>
            <a:lvl1pPr marL="0" indent="0">
              <a:buNone/>
              <a:defRPr sz="1200"/>
            </a:lvl1pPr>
            <a:lvl2pPr marL="394564" indent="0">
              <a:buNone/>
              <a:defRPr sz="1000"/>
            </a:lvl2pPr>
            <a:lvl3pPr marL="789127" indent="0">
              <a:buNone/>
              <a:defRPr sz="900"/>
            </a:lvl3pPr>
            <a:lvl4pPr marL="1183691" indent="0">
              <a:buNone/>
              <a:defRPr sz="800"/>
            </a:lvl4pPr>
            <a:lvl5pPr marL="1578254" indent="0">
              <a:buNone/>
              <a:defRPr sz="800"/>
            </a:lvl5pPr>
            <a:lvl6pPr marL="1972818" indent="0">
              <a:buNone/>
              <a:defRPr sz="800"/>
            </a:lvl6pPr>
            <a:lvl7pPr marL="2367382" indent="0">
              <a:buNone/>
              <a:defRPr sz="800"/>
            </a:lvl7pPr>
            <a:lvl8pPr marL="2761945" indent="0">
              <a:buNone/>
              <a:defRPr sz="800"/>
            </a:lvl8pPr>
            <a:lvl9pPr marL="3156509"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194D9F9-F42E-48B8-80D6-7AFD412AC88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09303" y="2649497"/>
            <a:ext cx="36375633" cy="4968346"/>
          </a:xfrm>
          <a:prstGeom prst="rect">
            <a:avLst/>
          </a:prstGeom>
          <a:noFill/>
          <a:ln w="9525">
            <a:noFill/>
            <a:miter lim="800000"/>
            <a:headEnd/>
            <a:tailEnd/>
          </a:ln>
        </p:spPr>
        <p:txBody>
          <a:bodyPr vert="horz" wrap="square" lIns="351722" tIns="175861" rIns="351722" bIns="17586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09303" y="8612663"/>
            <a:ext cx="36375633" cy="17885182"/>
          </a:xfrm>
          <a:prstGeom prst="rect">
            <a:avLst/>
          </a:prstGeom>
          <a:noFill/>
          <a:ln w="9525">
            <a:noFill/>
            <a:miter lim="800000"/>
            <a:headEnd/>
            <a:tailEnd/>
          </a:ln>
        </p:spPr>
        <p:txBody>
          <a:bodyPr vert="horz" wrap="square" lIns="351722" tIns="175861" rIns="351722" bIns="1758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09303" y="27160579"/>
            <a:ext cx="8915466" cy="1986763"/>
          </a:xfrm>
          <a:prstGeom prst="rect">
            <a:avLst/>
          </a:prstGeom>
          <a:noFill/>
          <a:ln w="9525">
            <a:noFill/>
            <a:miter lim="800000"/>
            <a:headEnd/>
            <a:tailEnd/>
          </a:ln>
          <a:effectLst/>
        </p:spPr>
        <p:txBody>
          <a:bodyPr vert="horz" wrap="square" lIns="351722" tIns="175861" rIns="351722" bIns="175861" numCol="1" anchor="t" anchorCtr="0" compatLnSpc="1">
            <a:prstTxWarp prst="textNoShape">
              <a:avLst/>
            </a:prstTxWarp>
          </a:bodyPr>
          <a:lstStyle>
            <a:lvl1pPr>
              <a:defRPr sz="5400">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4621631" y="27160579"/>
            <a:ext cx="13550978" cy="1986763"/>
          </a:xfrm>
          <a:prstGeom prst="rect">
            <a:avLst/>
          </a:prstGeom>
          <a:noFill/>
          <a:ln w="9525">
            <a:noFill/>
            <a:miter lim="800000"/>
            <a:headEnd/>
            <a:tailEnd/>
          </a:ln>
          <a:effectLst/>
        </p:spPr>
        <p:txBody>
          <a:bodyPr vert="horz" wrap="square" lIns="351722" tIns="175861" rIns="351722" bIns="175861" numCol="1" anchor="t" anchorCtr="0" compatLnSpc="1">
            <a:prstTxWarp prst="textNoShape">
              <a:avLst/>
            </a:prstTxWarp>
          </a:bodyPr>
          <a:lstStyle>
            <a:lvl1pPr algn="ctr">
              <a:defRPr sz="5400">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30669470" y="27160579"/>
            <a:ext cx="8915466" cy="1986763"/>
          </a:xfrm>
          <a:prstGeom prst="rect">
            <a:avLst/>
          </a:prstGeom>
          <a:noFill/>
          <a:ln w="9525">
            <a:noFill/>
            <a:miter lim="800000"/>
            <a:headEnd/>
            <a:tailEnd/>
          </a:ln>
          <a:effectLst/>
        </p:spPr>
        <p:txBody>
          <a:bodyPr vert="horz" wrap="square" lIns="351722" tIns="175861" rIns="351722" bIns="175861" numCol="1" anchor="t" anchorCtr="0" compatLnSpc="1">
            <a:prstTxWarp prst="textNoShape">
              <a:avLst/>
            </a:prstTxWarp>
          </a:bodyPr>
          <a:lstStyle>
            <a:lvl1pPr algn="r">
              <a:defRPr sz="5400">
                <a:latin typeface="Times New Roman" charset="0"/>
              </a:defRPr>
            </a:lvl1pPr>
          </a:lstStyle>
          <a:p>
            <a:fld id="{0F8815E8-7BAF-4598-849D-E426B987657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516823" rtl="0" eaLnBrk="0" fontAlgn="base" hangingPunct="0">
        <a:spcBef>
          <a:spcPct val="0"/>
        </a:spcBef>
        <a:spcAft>
          <a:spcPct val="0"/>
        </a:spcAft>
        <a:defRPr sz="16900">
          <a:solidFill>
            <a:schemeClr val="tx2"/>
          </a:solidFill>
          <a:latin typeface="+mj-lt"/>
          <a:ea typeface="ＭＳ Ｐゴシック" pitchFamily="-65" charset="-128"/>
          <a:cs typeface="ＭＳ Ｐゴシック" pitchFamily="-65" charset="-128"/>
        </a:defRPr>
      </a:lvl1pPr>
      <a:lvl2pPr algn="ctr" defTabSz="3516823" rtl="0" eaLnBrk="0" fontAlgn="base" hangingPunct="0">
        <a:spcBef>
          <a:spcPct val="0"/>
        </a:spcBef>
        <a:spcAft>
          <a:spcPct val="0"/>
        </a:spcAft>
        <a:defRPr sz="16900">
          <a:solidFill>
            <a:schemeClr val="tx2"/>
          </a:solidFill>
          <a:latin typeface="Times New Roman" pitchFamily="-65" charset="0"/>
          <a:ea typeface="ＭＳ Ｐゴシック" pitchFamily="-65" charset="-128"/>
          <a:cs typeface="ＭＳ Ｐゴシック" pitchFamily="-65" charset="-128"/>
        </a:defRPr>
      </a:lvl2pPr>
      <a:lvl3pPr algn="ctr" defTabSz="3516823" rtl="0" eaLnBrk="0" fontAlgn="base" hangingPunct="0">
        <a:spcBef>
          <a:spcPct val="0"/>
        </a:spcBef>
        <a:spcAft>
          <a:spcPct val="0"/>
        </a:spcAft>
        <a:defRPr sz="16900">
          <a:solidFill>
            <a:schemeClr val="tx2"/>
          </a:solidFill>
          <a:latin typeface="Times New Roman" pitchFamily="-65" charset="0"/>
          <a:ea typeface="ＭＳ Ｐゴシック" pitchFamily="-65" charset="-128"/>
          <a:cs typeface="ＭＳ Ｐゴシック" pitchFamily="-65" charset="-128"/>
        </a:defRPr>
      </a:lvl3pPr>
      <a:lvl4pPr algn="ctr" defTabSz="3516823" rtl="0" eaLnBrk="0" fontAlgn="base" hangingPunct="0">
        <a:spcBef>
          <a:spcPct val="0"/>
        </a:spcBef>
        <a:spcAft>
          <a:spcPct val="0"/>
        </a:spcAft>
        <a:defRPr sz="16900">
          <a:solidFill>
            <a:schemeClr val="tx2"/>
          </a:solidFill>
          <a:latin typeface="Times New Roman" pitchFamily="-65" charset="0"/>
          <a:ea typeface="ＭＳ Ｐゴシック" pitchFamily="-65" charset="-128"/>
          <a:cs typeface="ＭＳ Ｐゴシック" pitchFamily="-65" charset="-128"/>
        </a:defRPr>
      </a:lvl4pPr>
      <a:lvl5pPr algn="ctr" defTabSz="3516823" rtl="0" eaLnBrk="0" fontAlgn="base" hangingPunct="0">
        <a:spcBef>
          <a:spcPct val="0"/>
        </a:spcBef>
        <a:spcAft>
          <a:spcPct val="0"/>
        </a:spcAft>
        <a:defRPr sz="16900">
          <a:solidFill>
            <a:schemeClr val="tx2"/>
          </a:solidFill>
          <a:latin typeface="Times New Roman" pitchFamily="-65" charset="0"/>
          <a:ea typeface="ＭＳ Ｐゴシック" pitchFamily="-65" charset="-128"/>
          <a:cs typeface="ＭＳ Ｐゴシック" pitchFamily="-65" charset="-128"/>
        </a:defRPr>
      </a:lvl5pPr>
      <a:lvl6pPr marL="394564" algn="ctr" defTabSz="3516823" rtl="0" fontAlgn="base">
        <a:spcBef>
          <a:spcPct val="0"/>
        </a:spcBef>
        <a:spcAft>
          <a:spcPct val="0"/>
        </a:spcAft>
        <a:defRPr sz="16900">
          <a:solidFill>
            <a:schemeClr val="tx2"/>
          </a:solidFill>
          <a:latin typeface="Times New Roman" pitchFamily="-65" charset="0"/>
        </a:defRPr>
      </a:lvl6pPr>
      <a:lvl7pPr marL="789127" algn="ctr" defTabSz="3516823" rtl="0" fontAlgn="base">
        <a:spcBef>
          <a:spcPct val="0"/>
        </a:spcBef>
        <a:spcAft>
          <a:spcPct val="0"/>
        </a:spcAft>
        <a:defRPr sz="16900">
          <a:solidFill>
            <a:schemeClr val="tx2"/>
          </a:solidFill>
          <a:latin typeface="Times New Roman" pitchFamily="-65" charset="0"/>
        </a:defRPr>
      </a:lvl7pPr>
      <a:lvl8pPr marL="1183691" algn="ctr" defTabSz="3516823" rtl="0" fontAlgn="base">
        <a:spcBef>
          <a:spcPct val="0"/>
        </a:spcBef>
        <a:spcAft>
          <a:spcPct val="0"/>
        </a:spcAft>
        <a:defRPr sz="16900">
          <a:solidFill>
            <a:schemeClr val="tx2"/>
          </a:solidFill>
          <a:latin typeface="Times New Roman" pitchFamily="-65" charset="0"/>
        </a:defRPr>
      </a:lvl8pPr>
      <a:lvl9pPr marL="1578254" algn="ctr" defTabSz="3516823" rtl="0" fontAlgn="base">
        <a:spcBef>
          <a:spcPct val="0"/>
        </a:spcBef>
        <a:spcAft>
          <a:spcPct val="0"/>
        </a:spcAft>
        <a:defRPr sz="16900">
          <a:solidFill>
            <a:schemeClr val="tx2"/>
          </a:solidFill>
          <a:latin typeface="Times New Roman" pitchFamily="-65" charset="0"/>
        </a:defRPr>
      </a:lvl9pPr>
    </p:titleStyle>
    <p:bodyStyle>
      <a:lvl1pPr marL="1319322" indent="-1319322" algn="l" defTabSz="3516823" rtl="0" eaLnBrk="0" fontAlgn="base" hangingPunct="0">
        <a:spcBef>
          <a:spcPct val="20000"/>
        </a:spcBef>
        <a:spcAft>
          <a:spcPct val="0"/>
        </a:spcAft>
        <a:buChar char="•"/>
        <a:defRPr sz="12300">
          <a:solidFill>
            <a:schemeClr val="tx1"/>
          </a:solidFill>
          <a:latin typeface="+mn-lt"/>
          <a:ea typeface="ＭＳ Ｐゴシック" pitchFamily="-65" charset="-128"/>
          <a:cs typeface="ＭＳ Ｐゴシック" pitchFamily="-65" charset="-128"/>
        </a:defRPr>
      </a:lvl1pPr>
      <a:lvl2pPr marL="2857846" indent="-1098750" algn="l" defTabSz="3516823" rtl="0" eaLnBrk="0" fontAlgn="base" hangingPunct="0">
        <a:spcBef>
          <a:spcPct val="20000"/>
        </a:spcBef>
        <a:spcAft>
          <a:spcPct val="0"/>
        </a:spcAft>
        <a:buChar char="–"/>
        <a:defRPr sz="10800">
          <a:solidFill>
            <a:schemeClr val="tx1"/>
          </a:solidFill>
          <a:latin typeface="+mn-lt"/>
          <a:ea typeface="ＭＳ Ｐゴシック" pitchFamily="-65" charset="-128"/>
        </a:defRPr>
      </a:lvl2pPr>
      <a:lvl3pPr marL="4396371" indent="-879548" algn="l" defTabSz="3516823" rtl="0" eaLnBrk="0" fontAlgn="base" hangingPunct="0">
        <a:spcBef>
          <a:spcPct val="20000"/>
        </a:spcBef>
        <a:spcAft>
          <a:spcPct val="0"/>
        </a:spcAft>
        <a:buChar char="•"/>
        <a:defRPr sz="9200">
          <a:solidFill>
            <a:schemeClr val="tx1"/>
          </a:solidFill>
          <a:latin typeface="+mn-lt"/>
          <a:ea typeface="ＭＳ Ｐゴシック" pitchFamily="-65" charset="-128"/>
        </a:defRPr>
      </a:lvl3pPr>
      <a:lvl4pPr marL="6155467" indent="-879548" algn="l" defTabSz="3516823" rtl="0" eaLnBrk="0" fontAlgn="base" hangingPunct="0">
        <a:spcBef>
          <a:spcPct val="20000"/>
        </a:spcBef>
        <a:spcAft>
          <a:spcPct val="0"/>
        </a:spcAft>
        <a:buChar char="–"/>
        <a:defRPr sz="7700">
          <a:solidFill>
            <a:schemeClr val="tx1"/>
          </a:solidFill>
          <a:latin typeface="+mn-lt"/>
          <a:ea typeface="ＭＳ Ｐゴシック" pitchFamily="-65" charset="-128"/>
        </a:defRPr>
      </a:lvl4pPr>
      <a:lvl5pPr marL="7913192" indent="-878178" algn="l" defTabSz="3516823" rtl="0" eaLnBrk="0" fontAlgn="base" hangingPunct="0">
        <a:spcBef>
          <a:spcPct val="20000"/>
        </a:spcBef>
        <a:spcAft>
          <a:spcPct val="0"/>
        </a:spcAft>
        <a:buChar char="»"/>
        <a:defRPr sz="7700">
          <a:solidFill>
            <a:schemeClr val="tx1"/>
          </a:solidFill>
          <a:latin typeface="+mn-lt"/>
          <a:ea typeface="ＭＳ Ｐゴシック" pitchFamily="-65" charset="-128"/>
        </a:defRPr>
      </a:lvl5pPr>
      <a:lvl6pPr marL="8307756" indent="-878178" algn="l" defTabSz="3516823" rtl="0" fontAlgn="base">
        <a:spcBef>
          <a:spcPct val="20000"/>
        </a:spcBef>
        <a:spcAft>
          <a:spcPct val="0"/>
        </a:spcAft>
        <a:buChar char="»"/>
        <a:defRPr sz="7700">
          <a:solidFill>
            <a:schemeClr val="tx1"/>
          </a:solidFill>
          <a:latin typeface="+mn-lt"/>
          <a:ea typeface="ＭＳ Ｐゴシック" pitchFamily="-65" charset="-128"/>
        </a:defRPr>
      </a:lvl6pPr>
      <a:lvl7pPr marL="8702319" indent="-878178" algn="l" defTabSz="3516823" rtl="0" fontAlgn="base">
        <a:spcBef>
          <a:spcPct val="20000"/>
        </a:spcBef>
        <a:spcAft>
          <a:spcPct val="0"/>
        </a:spcAft>
        <a:buChar char="»"/>
        <a:defRPr sz="7700">
          <a:solidFill>
            <a:schemeClr val="tx1"/>
          </a:solidFill>
          <a:latin typeface="+mn-lt"/>
          <a:ea typeface="ＭＳ Ｐゴシック" pitchFamily="-65" charset="-128"/>
        </a:defRPr>
      </a:lvl7pPr>
      <a:lvl8pPr marL="9096883" indent="-878178" algn="l" defTabSz="3516823" rtl="0" fontAlgn="base">
        <a:spcBef>
          <a:spcPct val="20000"/>
        </a:spcBef>
        <a:spcAft>
          <a:spcPct val="0"/>
        </a:spcAft>
        <a:buChar char="»"/>
        <a:defRPr sz="7700">
          <a:solidFill>
            <a:schemeClr val="tx1"/>
          </a:solidFill>
          <a:latin typeface="+mn-lt"/>
          <a:ea typeface="ＭＳ Ｐゴシック" pitchFamily="-65" charset="-128"/>
        </a:defRPr>
      </a:lvl8pPr>
      <a:lvl9pPr marL="9491447" indent="-878178" algn="l" defTabSz="3516823" rtl="0" fontAlgn="base">
        <a:spcBef>
          <a:spcPct val="20000"/>
        </a:spcBef>
        <a:spcAft>
          <a:spcPct val="0"/>
        </a:spcAft>
        <a:buChar char="»"/>
        <a:defRPr sz="7700">
          <a:solidFill>
            <a:schemeClr val="tx1"/>
          </a:solidFill>
          <a:latin typeface="+mn-lt"/>
          <a:ea typeface="ＭＳ Ｐゴシック" pitchFamily="-65" charset="-128"/>
        </a:defRPr>
      </a:lvl9pPr>
    </p:bodyStyle>
    <p:otherStyle>
      <a:defPPr>
        <a:defRPr lang="en-US"/>
      </a:defPPr>
      <a:lvl1pPr marL="0" algn="l" defTabSz="394564" rtl="0" eaLnBrk="1" latinLnBrk="0" hangingPunct="1">
        <a:defRPr sz="1600" kern="1200">
          <a:solidFill>
            <a:schemeClr val="tx1"/>
          </a:solidFill>
          <a:latin typeface="+mn-lt"/>
          <a:ea typeface="+mn-ea"/>
          <a:cs typeface="+mn-cs"/>
        </a:defRPr>
      </a:lvl1pPr>
      <a:lvl2pPr marL="394564" algn="l" defTabSz="394564" rtl="0" eaLnBrk="1" latinLnBrk="0" hangingPunct="1">
        <a:defRPr sz="1600" kern="1200">
          <a:solidFill>
            <a:schemeClr val="tx1"/>
          </a:solidFill>
          <a:latin typeface="+mn-lt"/>
          <a:ea typeface="+mn-ea"/>
          <a:cs typeface="+mn-cs"/>
        </a:defRPr>
      </a:lvl2pPr>
      <a:lvl3pPr marL="789127" algn="l" defTabSz="394564" rtl="0" eaLnBrk="1" latinLnBrk="0" hangingPunct="1">
        <a:defRPr sz="1600" kern="1200">
          <a:solidFill>
            <a:schemeClr val="tx1"/>
          </a:solidFill>
          <a:latin typeface="+mn-lt"/>
          <a:ea typeface="+mn-ea"/>
          <a:cs typeface="+mn-cs"/>
        </a:defRPr>
      </a:lvl3pPr>
      <a:lvl4pPr marL="1183691" algn="l" defTabSz="394564" rtl="0" eaLnBrk="1" latinLnBrk="0" hangingPunct="1">
        <a:defRPr sz="1600" kern="1200">
          <a:solidFill>
            <a:schemeClr val="tx1"/>
          </a:solidFill>
          <a:latin typeface="+mn-lt"/>
          <a:ea typeface="+mn-ea"/>
          <a:cs typeface="+mn-cs"/>
        </a:defRPr>
      </a:lvl4pPr>
      <a:lvl5pPr marL="1578254" algn="l" defTabSz="394564" rtl="0" eaLnBrk="1" latinLnBrk="0" hangingPunct="1">
        <a:defRPr sz="1600" kern="1200">
          <a:solidFill>
            <a:schemeClr val="tx1"/>
          </a:solidFill>
          <a:latin typeface="+mn-lt"/>
          <a:ea typeface="+mn-ea"/>
          <a:cs typeface="+mn-cs"/>
        </a:defRPr>
      </a:lvl5pPr>
      <a:lvl6pPr marL="1972818" algn="l" defTabSz="394564" rtl="0" eaLnBrk="1" latinLnBrk="0" hangingPunct="1">
        <a:defRPr sz="1600" kern="1200">
          <a:solidFill>
            <a:schemeClr val="tx1"/>
          </a:solidFill>
          <a:latin typeface="+mn-lt"/>
          <a:ea typeface="+mn-ea"/>
          <a:cs typeface="+mn-cs"/>
        </a:defRPr>
      </a:lvl6pPr>
      <a:lvl7pPr marL="2367382" algn="l" defTabSz="394564" rtl="0" eaLnBrk="1" latinLnBrk="0" hangingPunct="1">
        <a:defRPr sz="1600" kern="1200">
          <a:solidFill>
            <a:schemeClr val="tx1"/>
          </a:solidFill>
          <a:latin typeface="+mn-lt"/>
          <a:ea typeface="+mn-ea"/>
          <a:cs typeface="+mn-cs"/>
        </a:defRPr>
      </a:lvl7pPr>
      <a:lvl8pPr marL="2761945" algn="l" defTabSz="394564" rtl="0" eaLnBrk="1" latinLnBrk="0" hangingPunct="1">
        <a:defRPr sz="1600" kern="1200">
          <a:solidFill>
            <a:schemeClr val="tx1"/>
          </a:solidFill>
          <a:latin typeface="+mn-lt"/>
          <a:ea typeface="+mn-ea"/>
          <a:cs typeface="+mn-cs"/>
        </a:defRPr>
      </a:lvl8pPr>
      <a:lvl9pPr marL="3156509" algn="l" defTabSz="39456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2.jpeg"/><Relationship Id="rId5" Type="http://schemas.openxmlformats.org/officeDocument/2006/relationships/hyperlink" Target="mailto:rtgilman@nimbios.org" TargetMode="External"/><Relationship Id="rId10" Type="http://schemas.openxmlformats.org/officeDocument/2006/relationships/image" Target="../media/image6.jpeg"/><Relationship Id="rId4" Type="http://schemas.openxmlformats.org/officeDocument/2006/relationships/image" Target="../media/image1.jpeg"/><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EEF5"/>
        </a:solidFill>
        <a:effectLst/>
      </p:bgPr>
    </p:bg>
    <p:spTree>
      <p:nvGrpSpPr>
        <p:cNvPr id="1" name=""/>
        <p:cNvGrpSpPr/>
        <p:nvPr/>
      </p:nvGrpSpPr>
      <p:grpSpPr>
        <a:xfrm>
          <a:off x="0" y="0"/>
          <a:ext cx="0" cy="0"/>
          <a:chOff x="0" y="0"/>
          <a:chExt cx="0" cy="0"/>
        </a:xfrm>
      </p:grpSpPr>
      <p:sp>
        <p:nvSpPr>
          <p:cNvPr id="14341" name="Text Box 12"/>
          <p:cNvSpPr txBox="1">
            <a:spLocks noChangeArrowheads="1"/>
          </p:cNvSpPr>
          <p:nvPr/>
        </p:nvSpPr>
        <p:spPr bwMode="auto">
          <a:xfrm>
            <a:off x="12009032" y="9993583"/>
            <a:ext cx="8785449" cy="16788907"/>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lIns="789127" tIns="394564" rIns="789127" bIns="789127"/>
          <a:lstStyle/>
          <a:p>
            <a:pPr algn="just">
              <a:tabLst>
                <a:tab pos="431554" algn="l"/>
              </a:tabLst>
            </a:pPr>
            <a:endParaRPr lang="en-US" sz="4100" b="1" dirty="0" smtClean="0">
              <a:solidFill>
                <a:srgbClr val="000000"/>
              </a:solidFill>
            </a:endParaRPr>
          </a:p>
          <a:p>
            <a:pPr algn="just">
              <a:tabLst>
                <a:tab pos="431554" algn="l"/>
              </a:tabLst>
            </a:pPr>
            <a:endParaRPr lang="en-US" sz="4100" b="1" dirty="0" smtClean="0">
              <a:solidFill>
                <a:srgbClr val="000000"/>
              </a:solidFill>
            </a:endParaRPr>
          </a:p>
          <a:p>
            <a:pPr algn="just">
              <a:tabLst>
                <a:tab pos="431554" algn="l"/>
              </a:tabLst>
            </a:pPr>
            <a:endParaRPr lang="en-US" sz="4100" b="1" dirty="0" smtClean="0">
              <a:solidFill>
                <a:srgbClr val="000000"/>
              </a:solidFill>
            </a:endParaRPr>
          </a:p>
          <a:p>
            <a:pPr algn="just">
              <a:tabLst>
                <a:tab pos="431554" algn="l"/>
              </a:tabLst>
            </a:pPr>
            <a:endParaRPr lang="en-US" sz="4100" b="1" dirty="0" smtClean="0">
              <a:solidFill>
                <a:srgbClr val="000000"/>
              </a:solidFill>
            </a:endParaRPr>
          </a:p>
          <a:p>
            <a:pPr algn="just">
              <a:tabLst>
                <a:tab pos="431554" algn="l"/>
              </a:tabLst>
            </a:pPr>
            <a:endParaRPr lang="en-US" sz="4100" b="1" dirty="0" smtClean="0">
              <a:solidFill>
                <a:srgbClr val="000000"/>
              </a:solidFill>
            </a:endParaRPr>
          </a:p>
          <a:p>
            <a:pPr algn="just">
              <a:tabLst>
                <a:tab pos="431554" algn="l"/>
              </a:tabLst>
            </a:pPr>
            <a:endParaRPr lang="en-US" sz="4100" b="1" dirty="0" smtClean="0">
              <a:solidFill>
                <a:srgbClr val="000000"/>
              </a:solidFill>
            </a:endParaRPr>
          </a:p>
          <a:p>
            <a:pPr algn="just">
              <a:spcAft>
                <a:spcPts val="600"/>
              </a:spcAft>
              <a:tabLst>
                <a:tab pos="431554" algn="l"/>
              </a:tabLst>
            </a:pPr>
            <a:endParaRPr lang="en-US" sz="4100" b="1" dirty="0" smtClean="0">
              <a:solidFill>
                <a:srgbClr val="000000"/>
              </a:solidFill>
            </a:endParaRPr>
          </a:p>
          <a:p>
            <a:pPr algn="just">
              <a:spcAft>
                <a:spcPts val="600"/>
              </a:spcAft>
              <a:tabLst>
                <a:tab pos="431554" algn="l"/>
              </a:tabLst>
            </a:pPr>
            <a:endParaRPr lang="en-US" sz="4100" b="1" dirty="0">
              <a:solidFill>
                <a:srgbClr val="000000"/>
              </a:solidFill>
            </a:endParaRPr>
          </a:p>
          <a:p>
            <a:pPr algn="just">
              <a:spcAft>
                <a:spcPts val="600"/>
              </a:spcAft>
              <a:tabLst>
                <a:tab pos="431554" algn="l"/>
              </a:tabLst>
            </a:pPr>
            <a:endParaRPr lang="en-US" sz="4100" b="1" dirty="0" smtClean="0">
              <a:solidFill>
                <a:srgbClr val="000000"/>
              </a:solidFill>
            </a:endParaRPr>
          </a:p>
          <a:p>
            <a:pPr algn="just">
              <a:spcAft>
                <a:spcPts val="600"/>
              </a:spcAft>
              <a:tabLst>
                <a:tab pos="431554" algn="l"/>
              </a:tabLst>
            </a:pPr>
            <a:endParaRPr lang="en-US" sz="4100" b="1" dirty="0">
              <a:solidFill>
                <a:srgbClr val="000000"/>
              </a:solidFill>
            </a:endParaRPr>
          </a:p>
          <a:p>
            <a:pPr algn="just">
              <a:spcAft>
                <a:spcPts val="600"/>
              </a:spcAft>
              <a:tabLst>
                <a:tab pos="431554" algn="l"/>
              </a:tabLst>
            </a:pPr>
            <a:endParaRPr lang="en-US" sz="4100" b="1" dirty="0" smtClean="0">
              <a:solidFill>
                <a:srgbClr val="000000"/>
              </a:solidFill>
            </a:endParaRPr>
          </a:p>
          <a:p>
            <a:pPr algn="just">
              <a:spcAft>
                <a:spcPts val="600"/>
              </a:spcAft>
              <a:tabLst>
                <a:tab pos="431554" algn="l"/>
              </a:tabLst>
            </a:pPr>
            <a:endParaRPr lang="en-US" sz="4100" b="1" dirty="0">
              <a:solidFill>
                <a:srgbClr val="000000"/>
              </a:solidFill>
            </a:endParaRPr>
          </a:p>
          <a:p>
            <a:pPr algn="just">
              <a:spcAft>
                <a:spcPts val="600"/>
              </a:spcAft>
              <a:tabLst>
                <a:tab pos="431554" algn="l"/>
              </a:tabLst>
            </a:pPr>
            <a:endParaRPr lang="en-US" sz="4100" b="1" dirty="0" smtClean="0">
              <a:solidFill>
                <a:srgbClr val="000000"/>
              </a:solidFill>
            </a:endParaRPr>
          </a:p>
          <a:p>
            <a:pPr algn="just">
              <a:spcAft>
                <a:spcPts val="600"/>
              </a:spcAft>
              <a:tabLst>
                <a:tab pos="431554" algn="l"/>
              </a:tabLst>
            </a:pPr>
            <a:endParaRPr lang="en-US" sz="4100" b="1" dirty="0">
              <a:solidFill>
                <a:srgbClr val="000000"/>
              </a:solidFill>
            </a:endParaRPr>
          </a:p>
          <a:p>
            <a:pPr algn="just">
              <a:spcAft>
                <a:spcPts val="600"/>
              </a:spcAft>
              <a:tabLst>
                <a:tab pos="431554" algn="l"/>
              </a:tabLst>
            </a:pPr>
            <a:endParaRPr lang="en-US" sz="4100" b="1" dirty="0" smtClean="0">
              <a:solidFill>
                <a:srgbClr val="000000"/>
              </a:solidFill>
            </a:endParaRPr>
          </a:p>
          <a:p>
            <a:pPr algn="just">
              <a:spcAft>
                <a:spcPts val="600"/>
              </a:spcAft>
              <a:tabLst>
                <a:tab pos="431554" algn="l"/>
              </a:tabLst>
            </a:pPr>
            <a:endParaRPr lang="en-US" sz="4100" b="1" dirty="0">
              <a:solidFill>
                <a:srgbClr val="000000"/>
              </a:solidFill>
            </a:endParaRPr>
          </a:p>
          <a:p>
            <a:pPr algn="just">
              <a:tabLst>
                <a:tab pos="431554" algn="l"/>
              </a:tabLst>
            </a:pPr>
            <a:endParaRPr lang="en-US" sz="2400" dirty="0" smtClean="0">
              <a:solidFill>
                <a:srgbClr val="000000"/>
              </a:solidFill>
              <a:latin typeface="+mj-lt"/>
            </a:endParaRPr>
          </a:p>
          <a:p>
            <a:pPr algn="just">
              <a:tabLst>
                <a:tab pos="431554" algn="l"/>
              </a:tabLst>
            </a:pPr>
            <a:endParaRPr lang="en-US" sz="2400" dirty="0" smtClean="0">
              <a:solidFill>
                <a:srgbClr val="000000"/>
              </a:solidFill>
              <a:latin typeface="+mj-lt"/>
            </a:endParaRPr>
          </a:p>
          <a:p>
            <a:pPr algn="just">
              <a:tabLst>
                <a:tab pos="431554" algn="l"/>
              </a:tabLst>
            </a:pPr>
            <a:endParaRPr lang="en-US" sz="2400" dirty="0" smtClean="0">
              <a:solidFill>
                <a:srgbClr val="000000"/>
              </a:solidFill>
              <a:latin typeface="+mj-lt"/>
            </a:endParaRPr>
          </a:p>
          <a:p>
            <a:pPr algn="just">
              <a:tabLst>
                <a:tab pos="431554" algn="l"/>
              </a:tabLst>
            </a:pPr>
            <a:endParaRPr lang="en-US" sz="2400" dirty="0" smtClean="0">
              <a:solidFill>
                <a:srgbClr val="000000"/>
              </a:solidFill>
              <a:latin typeface="+mj-lt"/>
            </a:endParaRPr>
          </a:p>
          <a:p>
            <a:pPr algn="just">
              <a:tabLst>
                <a:tab pos="431554" algn="l"/>
              </a:tabLst>
            </a:pPr>
            <a:endParaRPr lang="en-US" sz="2400" dirty="0" smtClean="0">
              <a:solidFill>
                <a:srgbClr val="000000"/>
              </a:solidFill>
              <a:latin typeface="+mj-lt"/>
            </a:endParaRPr>
          </a:p>
          <a:p>
            <a:pPr algn="just">
              <a:tabLst>
                <a:tab pos="431554" algn="l"/>
              </a:tabLst>
            </a:pPr>
            <a:endParaRPr lang="en-US" sz="2400" dirty="0" smtClean="0">
              <a:solidFill>
                <a:srgbClr val="000000"/>
              </a:solidFill>
              <a:latin typeface="+mj-lt"/>
            </a:endParaRPr>
          </a:p>
          <a:p>
            <a:pPr algn="just">
              <a:tabLst>
                <a:tab pos="431554" algn="l"/>
              </a:tabLst>
            </a:pPr>
            <a:endParaRPr lang="en-US" sz="2400" dirty="0" smtClean="0">
              <a:solidFill>
                <a:srgbClr val="000000"/>
              </a:solidFill>
              <a:latin typeface="+mj-lt"/>
            </a:endParaRPr>
          </a:p>
        </p:txBody>
      </p:sp>
      <p:pic>
        <p:nvPicPr>
          <p:cNvPr id="17" name="Picture 1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2134088" y="13792718"/>
            <a:ext cx="7787640" cy="6117747"/>
          </a:xfrm>
          <a:prstGeom prst="rect">
            <a:avLst/>
          </a:prstGeom>
        </p:spPr>
      </p:pic>
      <p:sp>
        <p:nvSpPr>
          <p:cNvPr id="60" name="Rectangle 59"/>
          <p:cNvSpPr/>
          <p:nvPr/>
        </p:nvSpPr>
        <p:spPr>
          <a:xfrm>
            <a:off x="22296158" y="9993583"/>
            <a:ext cx="8788102" cy="1678890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8913" tIns="39456" rIns="78913" bIns="39456" rtlCol="0" anchor="ctr"/>
          <a:lstStyle/>
          <a:p>
            <a:pPr algn="ctr"/>
            <a:endParaRPr lang="en-US"/>
          </a:p>
        </p:txBody>
      </p:sp>
      <p:sp>
        <p:nvSpPr>
          <p:cNvPr id="14338" name="Text Box 7"/>
          <p:cNvSpPr txBox="1">
            <a:spLocks noChangeArrowheads="1"/>
          </p:cNvSpPr>
          <p:nvPr/>
        </p:nvSpPr>
        <p:spPr bwMode="auto">
          <a:xfrm>
            <a:off x="1748597" y="5817381"/>
            <a:ext cx="8785449" cy="11813393"/>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lIns="789127" tIns="394564" rIns="789127" bIns="789127"/>
          <a:lstStyle/>
          <a:p>
            <a:pPr algn="just">
              <a:spcBef>
                <a:spcPct val="50000"/>
              </a:spcBef>
              <a:spcAft>
                <a:spcPts val="1200"/>
              </a:spcAft>
              <a:tabLst>
                <a:tab pos="431554" algn="l"/>
              </a:tabLst>
            </a:pPr>
            <a:r>
              <a:rPr lang="en-US" sz="4100" b="1" dirty="0" smtClean="0"/>
              <a:t>Introduction</a:t>
            </a:r>
            <a:endParaRPr lang="en-US" sz="2400" dirty="0" smtClean="0"/>
          </a:p>
          <a:p>
            <a:pPr>
              <a:spcAft>
                <a:spcPts val="1200"/>
              </a:spcAft>
            </a:pPr>
            <a:r>
              <a:rPr lang="en-US" sz="2400" dirty="0">
                <a:latin typeface="+mn-lt"/>
              </a:rPr>
              <a:t>	</a:t>
            </a:r>
            <a:r>
              <a:rPr lang="en-US" sz="2400" dirty="0" smtClean="0">
                <a:latin typeface="+mn-lt"/>
              </a:rPr>
              <a:t>Virtually all species are subject to continuous attack by pathogens and parasites. Pathogens and parasites tend to have shorter generation times</a:t>
            </a:r>
            <a:r>
              <a:rPr lang="en-US" sz="2400" baseline="30000" dirty="0" smtClean="0">
                <a:latin typeface="+mn-lt"/>
              </a:rPr>
              <a:t>1</a:t>
            </a:r>
            <a:r>
              <a:rPr lang="en-US" sz="2400" dirty="0" smtClean="0">
                <a:latin typeface="+mn-lt"/>
              </a:rPr>
              <a:t> and to experience stronger selection due to interaction than do their victims</a:t>
            </a:r>
            <a:r>
              <a:rPr lang="en-US" sz="2400" baseline="30000" dirty="0" smtClean="0">
                <a:latin typeface="+mn-lt"/>
              </a:rPr>
              <a:t>2</a:t>
            </a:r>
            <a:r>
              <a:rPr lang="en-US" sz="2400" dirty="0" smtClean="0">
                <a:latin typeface="+mn-lt"/>
              </a:rPr>
              <a:t>.  Thus, it is frequently argued that they should evolve more rapidly, and so maintain an advantage in the evolutionary race between defense and counter-defense</a:t>
            </a:r>
            <a:r>
              <a:rPr lang="en-US" sz="2400" baseline="30000" dirty="0" smtClean="0">
                <a:latin typeface="+mn-lt"/>
              </a:rPr>
              <a:t>1,3</a:t>
            </a:r>
            <a:r>
              <a:rPr lang="en-US" sz="2400" dirty="0" smtClean="0">
                <a:latin typeface="+mn-lt"/>
              </a:rPr>
              <a:t>. This prediction generates an apparent paradox – how do victim species survive and even thrive in the face of a continuous onslaught of more rapidly evolving enemies</a:t>
            </a:r>
            <a:r>
              <a:rPr lang="en-US" sz="2400" baseline="30000" dirty="0" smtClean="0">
                <a:latin typeface="+mn-lt"/>
              </a:rPr>
              <a:t>3</a:t>
            </a:r>
            <a:r>
              <a:rPr lang="en-US" sz="2400" dirty="0" smtClean="0">
                <a:latin typeface="+mn-lt"/>
              </a:rPr>
              <a:t>?  </a:t>
            </a:r>
          </a:p>
          <a:p>
            <a:r>
              <a:rPr lang="en-US" sz="2400" dirty="0" smtClean="0">
                <a:latin typeface="+mn-lt"/>
              </a:rPr>
              <a:t>	Here, we show that victim species can achieve an evolutionary advantage over  their exploiters when species-species interaction rates are mediated by multiple traits in each species.  This helps to level the playing field between victims and their exploiters. While our study is motivated by host-parasite interactions, our results are general to any victim-exploiter system.  Thus, coevolution in highly dimensional trait space may help to explain why the world is green.</a:t>
            </a:r>
          </a:p>
          <a:p>
            <a:pPr>
              <a:spcBef>
                <a:spcPct val="10000"/>
              </a:spcBef>
              <a:tabLst>
                <a:tab pos="431554" algn="l"/>
              </a:tabLst>
            </a:pPr>
            <a:r>
              <a:rPr lang="en-US" sz="2400" dirty="0">
                <a:latin typeface="+mn-lt"/>
              </a:rPr>
              <a:t>		</a:t>
            </a:r>
            <a:endParaRPr lang="en-US" sz="2400" i="1" dirty="0">
              <a:solidFill>
                <a:schemeClr val="accent2"/>
              </a:solidFill>
              <a:latin typeface="+mn-lt"/>
            </a:endParaRPr>
          </a:p>
          <a:p>
            <a:pPr>
              <a:spcBef>
                <a:spcPct val="10000"/>
              </a:spcBef>
              <a:tabLst>
                <a:tab pos="431554" algn="l"/>
              </a:tabLst>
            </a:pPr>
            <a:endParaRPr lang="en-US" sz="2400" dirty="0">
              <a:latin typeface="+mn-lt"/>
            </a:endParaRPr>
          </a:p>
        </p:txBody>
      </p:sp>
      <p:sp>
        <p:nvSpPr>
          <p:cNvPr id="14339" name="Text Box 11"/>
          <p:cNvSpPr txBox="1">
            <a:spLocks noChangeArrowheads="1"/>
          </p:cNvSpPr>
          <p:nvPr/>
        </p:nvSpPr>
        <p:spPr bwMode="auto">
          <a:xfrm>
            <a:off x="1748598" y="18255996"/>
            <a:ext cx="8785449" cy="7318629"/>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lIns="789127" tIns="394564" rIns="789127" bIns="789127"/>
          <a:lstStyle/>
          <a:p>
            <a:pPr algn="just">
              <a:spcBef>
                <a:spcPct val="50000"/>
              </a:spcBef>
              <a:spcAft>
                <a:spcPts val="1200"/>
              </a:spcAft>
              <a:tabLst>
                <a:tab pos="438404" algn="l"/>
              </a:tabLst>
            </a:pPr>
            <a:r>
              <a:rPr lang="en-US" sz="3800" b="1" dirty="0" smtClean="0">
                <a:solidFill>
                  <a:srgbClr val="000000"/>
                </a:solidFill>
              </a:rPr>
              <a:t>Methods</a:t>
            </a:r>
            <a:endParaRPr lang="en-US" sz="3800" b="1" dirty="0" smtClean="0">
              <a:solidFill>
                <a:srgbClr val="000000"/>
              </a:solidFill>
              <a:latin typeface="Times New Roman" charset="0"/>
            </a:endParaRPr>
          </a:p>
          <a:p>
            <a:pPr>
              <a:spcAft>
                <a:spcPts val="1200"/>
              </a:spcAft>
            </a:pPr>
            <a:r>
              <a:rPr lang="en-US" sz="2400" dirty="0" smtClean="0">
                <a:latin typeface="+mn-lt"/>
              </a:rPr>
              <a:t>	Most models of coevolution have focused on cases in which species-species interaction rates are governed by one trait in each species.  Here, we allow species-species interactions to depend on multiple, potentially correlated traits.</a:t>
            </a:r>
          </a:p>
          <a:p>
            <a:pPr>
              <a:spcAft>
                <a:spcPts val="1200"/>
              </a:spcAft>
            </a:pPr>
            <a:r>
              <a:rPr lang="en-US" sz="2400" dirty="0" smtClean="0">
                <a:latin typeface="+mn-lt"/>
              </a:rPr>
              <a:t>	We consider two types of traits.  In difference traits, the interaction rate is maximized when the exploiter’s trait value exceeds that of the victim.  In matching traits, the interaction rate is maximized when the exploiter’s trait value matches that of the victim.  </a:t>
            </a:r>
          </a:p>
          <a:p>
            <a:pPr>
              <a:spcAft>
                <a:spcPts val="1200"/>
              </a:spcAft>
            </a:pPr>
            <a:r>
              <a:rPr lang="en-US" sz="2400" dirty="0" smtClean="0">
                <a:latin typeface="+mn-lt"/>
              </a:rPr>
              <a:t>	We used numerical simulations</a:t>
            </a:r>
            <a:r>
              <a:rPr lang="en-US" sz="2400" baseline="30000" dirty="0" smtClean="0">
                <a:latin typeface="+mn-lt"/>
              </a:rPr>
              <a:t>4</a:t>
            </a:r>
            <a:r>
              <a:rPr lang="en-US" sz="2400" dirty="0" smtClean="0">
                <a:latin typeface="+mn-lt"/>
              </a:rPr>
              <a:t> and analytical models</a:t>
            </a:r>
            <a:r>
              <a:rPr lang="en-US" sz="2400" baseline="30000" dirty="0" smtClean="0">
                <a:latin typeface="+mn-lt"/>
              </a:rPr>
              <a:t>5</a:t>
            </a:r>
            <a:r>
              <a:rPr lang="en-US" sz="2400" dirty="0" smtClean="0">
                <a:latin typeface="+mn-lt"/>
              </a:rPr>
              <a:t> to investigate the conditions under which the victim species is most likely to evolve a low interaction rate with its exploiter, and thus to win the evolutionary contest.  </a:t>
            </a:r>
            <a:r>
              <a:rPr lang="en-US" sz="2400" dirty="0">
                <a:solidFill>
                  <a:srgbClr val="FF8000"/>
                </a:solidFill>
                <a:latin typeface="+mn-lt"/>
              </a:rPr>
              <a:t>	</a:t>
            </a:r>
            <a:endParaRPr lang="en-US" sz="2400" dirty="0">
              <a:latin typeface="+mn-lt"/>
            </a:endParaRPr>
          </a:p>
        </p:txBody>
      </p:sp>
      <p:sp>
        <p:nvSpPr>
          <p:cNvPr id="14342" name="Text Box 13"/>
          <p:cNvSpPr txBox="1">
            <a:spLocks noChangeArrowheads="1"/>
          </p:cNvSpPr>
          <p:nvPr/>
        </p:nvSpPr>
        <p:spPr bwMode="auto">
          <a:xfrm>
            <a:off x="32119560" y="5834741"/>
            <a:ext cx="8785449" cy="7681233"/>
          </a:xfrm>
          <a:prstGeom prst="rect">
            <a:avLst/>
          </a:prstGeom>
          <a:solidFill>
            <a:schemeClr val="bg1"/>
          </a:solidFill>
          <a:ln w="12700">
            <a:solidFill>
              <a:schemeClr val="tx1"/>
            </a:solidFill>
            <a:miter lim="800000"/>
            <a:headEnd/>
            <a:tailEnd/>
          </a:ln>
        </p:spPr>
        <p:txBody>
          <a:bodyPr lIns="789127" tIns="394564" rIns="789127" bIns="789127"/>
          <a:lstStyle/>
          <a:p>
            <a:pPr>
              <a:spcBef>
                <a:spcPts val="0"/>
              </a:spcBef>
              <a:spcAft>
                <a:spcPts val="1200"/>
              </a:spcAft>
              <a:tabLst>
                <a:tab pos="548005" algn="l"/>
              </a:tabLst>
            </a:pPr>
            <a:r>
              <a:rPr lang="en-US" sz="3800" b="1" dirty="0" smtClean="0">
                <a:solidFill>
                  <a:srgbClr val="000000"/>
                </a:solidFill>
              </a:rPr>
              <a:t>Conclusions</a:t>
            </a:r>
            <a:r>
              <a:rPr lang="en-US" sz="2400" dirty="0"/>
              <a:t> </a:t>
            </a:r>
            <a:endParaRPr lang="en-US" sz="2400" dirty="0" smtClean="0"/>
          </a:p>
          <a:p>
            <a:pPr>
              <a:spcBef>
                <a:spcPts val="0"/>
              </a:spcBef>
              <a:spcAft>
                <a:spcPts val="0"/>
              </a:spcAft>
              <a:tabLst>
                <a:tab pos="548005" algn="l"/>
              </a:tabLst>
            </a:pPr>
            <a:r>
              <a:rPr lang="en-US" sz="2400" dirty="0" smtClean="0">
                <a:latin typeface="+mj-lt"/>
              </a:rPr>
              <a:t>	Multiple traits and strong correlations between traits that govern species-species interactions favor victim species in evolutionary  contests.  Two mechanisms drive this effect:</a:t>
            </a:r>
          </a:p>
          <a:p>
            <a:pPr>
              <a:spcBef>
                <a:spcPts val="0"/>
              </a:spcBef>
              <a:spcAft>
                <a:spcPts val="0"/>
              </a:spcAft>
              <a:tabLst>
                <a:tab pos="548005" algn="l"/>
              </a:tabLst>
            </a:pPr>
            <a:endParaRPr lang="en-US" sz="2400" dirty="0" smtClean="0">
              <a:latin typeface="+mj-lt"/>
            </a:endParaRPr>
          </a:p>
          <a:p>
            <a:pPr lvl="2" indent="-457200">
              <a:spcBef>
                <a:spcPts val="0"/>
              </a:spcBef>
              <a:spcAft>
                <a:spcPts val="0"/>
              </a:spcAft>
              <a:buAutoNum type="arabicPeriod"/>
              <a:tabLst>
                <a:tab pos="548005" algn="l"/>
              </a:tabLst>
            </a:pPr>
            <a:r>
              <a:rPr lang="en-US" sz="2400" dirty="0" smtClean="0">
                <a:latin typeface="+mj-lt"/>
              </a:rPr>
              <a:t>Victims avoid exploitation if any one of their defense mechanisms overcomes the exploiter’s attack.  Multiple traits offer victims multiple opportunities for evolutionary escape.</a:t>
            </a:r>
          </a:p>
          <a:p>
            <a:pPr lvl="2" indent="-457200">
              <a:spcBef>
                <a:spcPts val="0"/>
              </a:spcBef>
              <a:spcAft>
                <a:spcPts val="0"/>
              </a:spcAft>
              <a:buAutoNum type="arabicPeriod"/>
              <a:tabLst>
                <a:tab pos="548005" algn="l"/>
              </a:tabLst>
            </a:pPr>
            <a:endParaRPr lang="en-US" sz="2400" dirty="0" smtClean="0">
              <a:latin typeface="+mj-lt"/>
            </a:endParaRPr>
          </a:p>
          <a:p>
            <a:pPr lvl="2" indent="-457200">
              <a:spcBef>
                <a:spcPts val="0"/>
              </a:spcBef>
              <a:spcAft>
                <a:spcPts val="0"/>
              </a:spcAft>
              <a:buFont typeface="+mj-lt"/>
              <a:buAutoNum type="arabicPeriod" startAt="2"/>
              <a:tabLst>
                <a:tab pos="548005" algn="l"/>
              </a:tabLst>
            </a:pPr>
            <a:r>
              <a:rPr lang="en-US" sz="2400" dirty="0" smtClean="0">
                <a:latin typeface="+mj-lt"/>
              </a:rPr>
              <a:t>When the number of traits is large, G-matrices evolve to favor  victim species (Tables 1 and 2).</a:t>
            </a:r>
            <a:endParaRPr lang="en-US" sz="2400" dirty="0">
              <a:latin typeface="+mj-lt"/>
            </a:endParaRPr>
          </a:p>
          <a:p>
            <a:pPr>
              <a:spcBef>
                <a:spcPct val="50000"/>
              </a:spcBef>
              <a:spcAft>
                <a:spcPts val="0"/>
              </a:spcAft>
              <a:tabLst>
                <a:tab pos="548005" algn="l"/>
              </a:tabLst>
            </a:pPr>
            <a:r>
              <a:rPr lang="en-US" sz="2400" dirty="0" smtClean="0">
                <a:solidFill>
                  <a:srgbClr val="000000"/>
                </a:solidFill>
                <a:latin typeface="+mj-lt"/>
              </a:rPr>
              <a:t>In nature, correlations between traits  are ubiquitous and often strong</a:t>
            </a:r>
            <a:r>
              <a:rPr lang="en-US" sz="2400" baseline="30000" dirty="0" smtClean="0">
                <a:solidFill>
                  <a:srgbClr val="000000"/>
                </a:solidFill>
                <a:latin typeface="+mj-lt"/>
              </a:rPr>
              <a:t>6</a:t>
            </a:r>
            <a:r>
              <a:rPr lang="en-US" sz="2400" dirty="0" smtClean="0">
                <a:solidFill>
                  <a:srgbClr val="000000"/>
                </a:solidFill>
                <a:latin typeface="+mj-lt"/>
              </a:rPr>
              <a:t>.  Such correlations may play an important role in the evolution of victim species in response to exploitation.</a:t>
            </a:r>
            <a:endParaRPr lang="en-US" sz="2400" dirty="0">
              <a:solidFill>
                <a:srgbClr val="000000"/>
              </a:solidFill>
              <a:latin typeface="+mj-lt"/>
            </a:endParaRPr>
          </a:p>
        </p:txBody>
      </p:sp>
      <p:sp>
        <p:nvSpPr>
          <p:cNvPr id="14343" name="Text Box 14"/>
          <p:cNvSpPr txBox="1">
            <a:spLocks noChangeArrowheads="1"/>
          </p:cNvSpPr>
          <p:nvPr/>
        </p:nvSpPr>
        <p:spPr bwMode="auto">
          <a:xfrm>
            <a:off x="1501593" y="2234142"/>
            <a:ext cx="39864871" cy="2878757"/>
          </a:xfrm>
          <a:prstGeom prst="rect">
            <a:avLst/>
          </a:prstGeom>
          <a:noFill/>
          <a:ln w="12700">
            <a:noFill/>
            <a:miter lim="800000"/>
            <a:headEnd/>
            <a:tailEnd/>
          </a:ln>
        </p:spPr>
        <p:txBody>
          <a:bodyPr lIns="236738" tIns="236738" rIns="236738" bIns="236738">
            <a:spAutoFit/>
          </a:bodyPr>
          <a:lstStyle/>
          <a:p>
            <a:pPr algn="ctr">
              <a:spcBef>
                <a:spcPts val="0"/>
              </a:spcBef>
            </a:pPr>
            <a:r>
              <a:rPr lang="en-US" sz="5200" b="1" dirty="0" smtClean="0"/>
              <a:t>R. Tucker Gilman</a:t>
            </a:r>
            <a:r>
              <a:rPr lang="en-US" sz="5200" b="1" baseline="30000" dirty="0" smtClean="0"/>
              <a:t>1</a:t>
            </a:r>
            <a:r>
              <a:rPr lang="en-US" sz="5200" b="1" dirty="0" smtClean="0"/>
              <a:t>, Scott L. Nuismer</a:t>
            </a:r>
            <a:r>
              <a:rPr lang="en-US" sz="5200" b="1" baseline="30000" dirty="0" smtClean="0"/>
              <a:t>2</a:t>
            </a:r>
            <a:r>
              <a:rPr lang="en-US" sz="5200" b="1" dirty="0" smtClean="0"/>
              <a:t>, and Tony Jhwueng</a:t>
            </a:r>
            <a:r>
              <a:rPr lang="en-US" sz="5200" b="1" baseline="30000" dirty="0" smtClean="0"/>
              <a:t>1</a:t>
            </a:r>
            <a:r>
              <a:rPr lang="en-US" sz="5200" b="1" dirty="0"/>
              <a:t/>
            </a:r>
            <a:br>
              <a:rPr lang="en-US" sz="5200" b="1" dirty="0"/>
            </a:br>
            <a:r>
              <a:rPr lang="en-US" sz="5200" b="1" baseline="30000" dirty="0" smtClean="0"/>
              <a:t>1</a:t>
            </a:r>
            <a:r>
              <a:rPr lang="en-US" sz="5200" dirty="0" smtClean="0"/>
              <a:t>National Institute for Mathematical and Biological Synthesis (</a:t>
            </a:r>
            <a:r>
              <a:rPr lang="en-US" sz="5200" dirty="0" err="1" smtClean="0"/>
              <a:t>NIMBioS</a:t>
            </a:r>
            <a:r>
              <a:rPr lang="en-US" sz="5200" dirty="0" smtClean="0"/>
              <a:t>), Knoxville, Tennessee</a:t>
            </a:r>
          </a:p>
          <a:p>
            <a:pPr algn="ctr">
              <a:spcBef>
                <a:spcPts val="0"/>
              </a:spcBef>
            </a:pPr>
            <a:r>
              <a:rPr lang="en-US" sz="5200" baseline="30000" dirty="0" smtClean="0"/>
              <a:t>2</a:t>
            </a:r>
            <a:r>
              <a:rPr lang="en-US" sz="5200" dirty="0" smtClean="0"/>
              <a:t>University of Idaho, Moscow, Idaho </a:t>
            </a:r>
            <a:endParaRPr lang="en-US" sz="5200" dirty="0"/>
          </a:p>
        </p:txBody>
      </p:sp>
      <p:sp>
        <p:nvSpPr>
          <p:cNvPr id="14344" name="Text Box 15"/>
          <p:cNvSpPr txBox="1">
            <a:spLocks noChangeArrowheads="1"/>
          </p:cNvSpPr>
          <p:nvPr/>
        </p:nvSpPr>
        <p:spPr bwMode="auto">
          <a:xfrm>
            <a:off x="32122213" y="13874168"/>
            <a:ext cx="8785449" cy="9763072"/>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lIns="789127" tIns="394564" rIns="789127" bIns="789127"/>
          <a:lstStyle/>
          <a:p>
            <a:pPr marL="431554" indent="-431554">
              <a:spcBef>
                <a:spcPts val="0"/>
              </a:spcBef>
              <a:spcAft>
                <a:spcPts val="1200"/>
              </a:spcAft>
            </a:pPr>
            <a:r>
              <a:rPr lang="en-US" sz="3800" b="1" dirty="0">
                <a:solidFill>
                  <a:srgbClr val="000000"/>
                </a:solidFill>
              </a:rPr>
              <a:t>Literature cited</a:t>
            </a:r>
          </a:p>
          <a:p>
            <a:pPr marL="431554" indent="-431554">
              <a:spcBef>
                <a:spcPts val="0"/>
              </a:spcBef>
              <a:spcAft>
                <a:spcPts val="1200"/>
              </a:spcAft>
            </a:pPr>
            <a:r>
              <a:rPr lang="en-US" sz="2400" baseline="30000" dirty="0" smtClean="0">
                <a:latin typeface="+mj-lt"/>
              </a:rPr>
              <a:t>1</a:t>
            </a:r>
            <a:r>
              <a:rPr lang="en-US" sz="2400" dirty="0" smtClean="0">
                <a:latin typeface="+mj-lt"/>
              </a:rPr>
              <a:t>Hafner</a:t>
            </a:r>
            <a:r>
              <a:rPr lang="en-US" sz="2400" dirty="0">
                <a:latin typeface="+mj-lt"/>
              </a:rPr>
              <a:t>, M.S., </a:t>
            </a:r>
            <a:r>
              <a:rPr lang="en-US" sz="2400" dirty="0" err="1">
                <a:latin typeface="+mj-lt"/>
              </a:rPr>
              <a:t>Sudman</a:t>
            </a:r>
            <a:r>
              <a:rPr lang="en-US" sz="2400" dirty="0">
                <a:latin typeface="+mj-lt"/>
              </a:rPr>
              <a:t>, P.D., </a:t>
            </a:r>
            <a:r>
              <a:rPr lang="en-US" sz="2400" dirty="0" err="1">
                <a:latin typeface="+mj-lt"/>
              </a:rPr>
              <a:t>Villablanca</a:t>
            </a:r>
            <a:r>
              <a:rPr lang="en-US" sz="2400" dirty="0">
                <a:latin typeface="+mj-lt"/>
              </a:rPr>
              <a:t>, F.X., </a:t>
            </a:r>
            <a:r>
              <a:rPr lang="en-US" sz="2400" dirty="0" err="1">
                <a:latin typeface="+mj-lt"/>
              </a:rPr>
              <a:t>Spradling</a:t>
            </a:r>
            <a:r>
              <a:rPr lang="en-US" sz="2400" dirty="0">
                <a:latin typeface="+mj-lt"/>
              </a:rPr>
              <a:t>, T.A., </a:t>
            </a:r>
            <a:r>
              <a:rPr lang="en-US" sz="2400" dirty="0" err="1">
                <a:latin typeface="+mj-lt"/>
              </a:rPr>
              <a:t>Demastes</a:t>
            </a:r>
            <a:r>
              <a:rPr lang="en-US" sz="2400" dirty="0">
                <a:latin typeface="+mj-lt"/>
              </a:rPr>
              <a:t>, J.W., and S.A. Nadler. 1994. Disparate rates of molecular evolution in </a:t>
            </a:r>
            <a:r>
              <a:rPr lang="en-US" sz="2400" dirty="0" err="1">
                <a:latin typeface="+mj-lt"/>
              </a:rPr>
              <a:t>cospeciating</a:t>
            </a:r>
            <a:r>
              <a:rPr lang="en-US" sz="2400" dirty="0">
                <a:latin typeface="+mj-lt"/>
              </a:rPr>
              <a:t> hosts and </a:t>
            </a:r>
            <a:r>
              <a:rPr lang="en-US" sz="2400" dirty="0" smtClean="0">
                <a:latin typeface="+mj-lt"/>
              </a:rPr>
              <a:t>parasites. </a:t>
            </a:r>
            <a:r>
              <a:rPr lang="en-US" sz="2400" i="1" dirty="0" smtClean="0">
                <a:latin typeface="+mj-lt"/>
              </a:rPr>
              <a:t>Science </a:t>
            </a:r>
            <a:r>
              <a:rPr lang="en-US" sz="2400" dirty="0" smtClean="0">
                <a:latin typeface="+mj-lt"/>
              </a:rPr>
              <a:t>265(5175):1087-1090.</a:t>
            </a:r>
          </a:p>
          <a:p>
            <a:pPr marL="431554" indent="-431554"/>
            <a:r>
              <a:rPr lang="en-US" sz="2400" baseline="30000" dirty="0">
                <a:latin typeface="+mj-lt"/>
              </a:rPr>
              <a:t>2</a:t>
            </a:r>
            <a:r>
              <a:rPr lang="en-US" sz="2400" dirty="0">
                <a:latin typeface="+mj-lt"/>
              </a:rPr>
              <a:t>King, K.C., </a:t>
            </a:r>
            <a:r>
              <a:rPr lang="en-US" sz="2400" dirty="0" err="1">
                <a:latin typeface="+mj-lt"/>
              </a:rPr>
              <a:t>Jokela</a:t>
            </a:r>
            <a:r>
              <a:rPr lang="en-US" sz="2400" dirty="0">
                <a:latin typeface="+mj-lt"/>
              </a:rPr>
              <a:t>, J., C.M. Lively. 2011. </a:t>
            </a:r>
            <a:r>
              <a:rPr lang="en-US" sz="2400" dirty="0" err="1">
                <a:latin typeface="+mj-lt"/>
              </a:rPr>
              <a:t>Trematode</a:t>
            </a:r>
            <a:r>
              <a:rPr lang="en-US" sz="2400" dirty="0">
                <a:latin typeface="+mj-lt"/>
              </a:rPr>
              <a:t> parasites infect or die in snail hosts. </a:t>
            </a:r>
            <a:r>
              <a:rPr lang="en-US" sz="2400" i="1" dirty="0">
                <a:latin typeface="+mj-lt"/>
              </a:rPr>
              <a:t>Biology Letters </a:t>
            </a:r>
            <a:r>
              <a:rPr lang="en-US" sz="2400" dirty="0">
                <a:latin typeface="+mj-lt"/>
              </a:rPr>
              <a:t>7(2):265-268</a:t>
            </a:r>
            <a:r>
              <a:rPr lang="en-US" sz="2400" dirty="0" smtClean="0">
                <a:latin typeface="+mj-lt"/>
              </a:rPr>
              <a:t>.</a:t>
            </a:r>
          </a:p>
          <a:p>
            <a:pPr marL="431554" indent="-431554"/>
            <a:r>
              <a:rPr lang="en-US" sz="2400" baseline="30000" dirty="0" smtClean="0">
                <a:latin typeface="+mj-lt"/>
              </a:rPr>
              <a:t>3</a:t>
            </a:r>
            <a:r>
              <a:rPr lang="en-US" sz="2400" dirty="0">
                <a:latin typeface="+mj-lt"/>
              </a:rPr>
              <a:t>Hamilton, </a:t>
            </a:r>
            <a:r>
              <a:rPr lang="en-US" sz="2400" dirty="0" smtClean="0">
                <a:latin typeface="+mj-lt"/>
              </a:rPr>
              <a:t>W.D</a:t>
            </a:r>
            <a:r>
              <a:rPr lang="en-US" sz="2400" dirty="0">
                <a:latin typeface="+mj-lt"/>
              </a:rPr>
              <a:t>., Axelrod, R., R. </a:t>
            </a:r>
            <a:r>
              <a:rPr lang="en-US" sz="2400" dirty="0" err="1">
                <a:latin typeface="+mj-lt"/>
              </a:rPr>
              <a:t>Tanese</a:t>
            </a:r>
            <a:r>
              <a:rPr lang="en-US" sz="2400" dirty="0">
                <a:latin typeface="+mj-lt"/>
              </a:rPr>
              <a:t>. 1990. Sexual reproduction as an adaptation to resist parasites (a review). </a:t>
            </a:r>
            <a:r>
              <a:rPr lang="en-US" sz="2400" i="1" dirty="0">
                <a:latin typeface="+mj-lt"/>
              </a:rPr>
              <a:t>Proceedings of the National Academy of Sciences of the United States of America </a:t>
            </a:r>
            <a:r>
              <a:rPr lang="en-US" sz="2400" dirty="0">
                <a:latin typeface="+mj-lt"/>
              </a:rPr>
              <a:t>87(9):3566-3573</a:t>
            </a:r>
            <a:r>
              <a:rPr lang="en-US" sz="2400" dirty="0" smtClean="0">
                <a:latin typeface="+mj-lt"/>
              </a:rPr>
              <a:t>.</a:t>
            </a:r>
            <a:endParaRPr lang="en-US" sz="2400" dirty="0">
              <a:latin typeface="Times New Roman" charset="0"/>
            </a:endParaRPr>
          </a:p>
          <a:p>
            <a:pPr marL="431554" indent="-431554"/>
            <a:r>
              <a:rPr lang="en-US" sz="2400" baseline="30000" dirty="0" smtClean="0">
                <a:latin typeface="Times New Roman" charset="0"/>
              </a:rPr>
              <a:t>4</a:t>
            </a:r>
            <a:r>
              <a:rPr lang="en-US" sz="2400" dirty="0">
                <a:latin typeface="+mj-lt"/>
              </a:rPr>
              <a:t>Jones, A.G., Arnold, S.J., R. Burger.  2003. Stability of the G-matrix in a population experiencing pleiotropic mutation, stabilizing selection, and genetic drift. </a:t>
            </a:r>
            <a:r>
              <a:rPr lang="en-US" sz="2400" i="1" dirty="0">
                <a:latin typeface="+mj-lt"/>
              </a:rPr>
              <a:t>Evolution</a:t>
            </a:r>
            <a:r>
              <a:rPr lang="en-US" sz="2400" dirty="0">
                <a:latin typeface="+mj-lt"/>
              </a:rPr>
              <a:t> 57(8</a:t>
            </a:r>
            <a:r>
              <a:rPr lang="en-US" sz="2400" dirty="0" smtClean="0">
                <a:latin typeface="+mj-lt"/>
              </a:rPr>
              <a:t>):1747-1760.</a:t>
            </a:r>
          </a:p>
          <a:p>
            <a:pPr marL="431554" indent="-431554"/>
            <a:r>
              <a:rPr lang="en-US" sz="2400" baseline="30000" dirty="0" smtClean="0">
                <a:latin typeface="+mj-lt"/>
              </a:rPr>
              <a:t>5</a:t>
            </a:r>
            <a:r>
              <a:rPr lang="en-US" sz="2400" dirty="0">
                <a:latin typeface="+mj-lt"/>
              </a:rPr>
              <a:t>Lande, R., S.J. Arnold. 1983. The measurement of selection on correlated characters. </a:t>
            </a:r>
            <a:r>
              <a:rPr lang="en-US" sz="2400" i="1" dirty="0">
                <a:latin typeface="+mj-lt"/>
              </a:rPr>
              <a:t>Evolution</a:t>
            </a:r>
            <a:r>
              <a:rPr lang="en-US" sz="2400" dirty="0">
                <a:latin typeface="+mj-lt"/>
              </a:rPr>
              <a:t> 37(6</a:t>
            </a:r>
            <a:r>
              <a:rPr lang="en-US" sz="2400" dirty="0" smtClean="0">
                <a:latin typeface="+mj-lt"/>
              </a:rPr>
              <a:t>):1210-1226.</a:t>
            </a:r>
          </a:p>
          <a:p>
            <a:pPr marL="431554" indent="-431554"/>
            <a:r>
              <a:rPr lang="en-US" sz="2400" baseline="30000" dirty="0" smtClean="0">
                <a:latin typeface="+mj-lt"/>
              </a:rPr>
              <a:t>6</a:t>
            </a:r>
            <a:r>
              <a:rPr lang="en-US" sz="2400" dirty="0" smtClean="0">
                <a:latin typeface="+mj-lt"/>
              </a:rPr>
              <a:t>Agrawal, A.F., and J.R. </a:t>
            </a:r>
            <a:r>
              <a:rPr lang="en-US" sz="2400" dirty="0" err="1" smtClean="0">
                <a:latin typeface="+mj-lt"/>
              </a:rPr>
              <a:t>Stinchcombe</a:t>
            </a:r>
            <a:r>
              <a:rPr lang="en-US" sz="2400" dirty="0" smtClean="0">
                <a:latin typeface="+mj-lt"/>
              </a:rPr>
              <a:t>. 2009. How much do genetic </a:t>
            </a:r>
            <a:r>
              <a:rPr lang="en-US" sz="2400" dirty="0" err="1" smtClean="0">
                <a:latin typeface="+mj-lt"/>
              </a:rPr>
              <a:t>covariances</a:t>
            </a:r>
            <a:r>
              <a:rPr lang="en-US" sz="2400" dirty="0" smtClean="0">
                <a:latin typeface="+mj-lt"/>
              </a:rPr>
              <a:t> alter the rate of adaptation.  </a:t>
            </a:r>
            <a:r>
              <a:rPr lang="en-US" sz="2400" i="1" dirty="0" smtClean="0">
                <a:latin typeface="+mj-lt"/>
              </a:rPr>
              <a:t>Proceedings of the Royal Society B </a:t>
            </a:r>
            <a:r>
              <a:rPr lang="en-US" sz="2400" dirty="0" smtClean="0">
                <a:latin typeface="+mj-lt"/>
              </a:rPr>
              <a:t>276:1183-1191.</a:t>
            </a:r>
            <a:endParaRPr lang="en-US" sz="2400" dirty="0">
              <a:latin typeface="+mj-lt"/>
            </a:endParaRPr>
          </a:p>
          <a:p>
            <a:endParaRPr lang="en-US" sz="2400" dirty="0"/>
          </a:p>
          <a:p>
            <a:pPr marL="431554" indent="-431554"/>
            <a:endParaRPr lang="en-US" sz="2400" dirty="0">
              <a:latin typeface="+mj-lt"/>
            </a:endParaRPr>
          </a:p>
        </p:txBody>
      </p:sp>
      <p:sp>
        <p:nvSpPr>
          <p:cNvPr id="14351" name="Text Box 70"/>
          <p:cNvSpPr txBox="1">
            <a:spLocks noChangeArrowheads="1"/>
          </p:cNvSpPr>
          <p:nvPr/>
        </p:nvSpPr>
        <p:spPr bwMode="auto">
          <a:xfrm>
            <a:off x="32126584" y="23964900"/>
            <a:ext cx="8781078" cy="2791712"/>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lIns="789127" tIns="394564" rIns="789127" bIns="789127"/>
          <a:lstStyle/>
          <a:p>
            <a:pPr algn="just">
              <a:spcAft>
                <a:spcPts val="1200"/>
              </a:spcAft>
            </a:pPr>
            <a:r>
              <a:rPr lang="en-US" sz="3800" b="1" dirty="0"/>
              <a:t>For further information</a:t>
            </a:r>
          </a:p>
          <a:p>
            <a:pPr>
              <a:spcBef>
                <a:spcPct val="10000"/>
              </a:spcBef>
              <a:spcAft>
                <a:spcPts val="1200"/>
              </a:spcAft>
            </a:pPr>
            <a:r>
              <a:rPr lang="en-US" sz="2400" dirty="0">
                <a:latin typeface="Times New Roman" charset="0"/>
              </a:rPr>
              <a:t>Please contact </a:t>
            </a:r>
            <a:r>
              <a:rPr lang="en-US" sz="2400" i="1" dirty="0" smtClean="0">
                <a:latin typeface="Times New Roman" charset="0"/>
                <a:hlinkClick r:id="rId5"/>
              </a:rPr>
              <a:t>rtgilman@nimbios.org</a:t>
            </a:r>
            <a:r>
              <a:rPr lang="en-US" sz="2400" dirty="0" smtClean="0">
                <a:latin typeface="Times New Roman" charset="0"/>
              </a:rPr>
              <a:t>. More </a:t>
            </a:r>
            <a:r>
              <a:rPr lang="en-US" sz="2400" dirty="0">
                <a:latin typeface="Times New Roman" charset="0"/>
              </a:rPr>
              <a:t>information on this and related projects can be obtained at </a:t>
            </a:r>
            <a:r>
              <a:rPr lang="en-US" sz="2400" i="1" dirty="0" smtClean="0">
                <a:latin typeface="Times New Roman" charset="0"/>
              </a:rPr>
              <a:t>www.nimbios.org</a:t>
            </a:r>
            <a:endParaRPr lang="en-US" sz="2400" i="1" dirty="0">
              <a:latin typeface="Times New Roman" charset="0"/>
            </a:endParaRPr>
          </a:p>
        </p:txBody>
      </p:sp>
      <p:sp>
        <p:nvSpPr>
          <p:cNvPr id="14379" name="Rectangle 180"/>
          <p:cNvSpPr>
            <a:spLocks noChangeArrowheads="1"/>
          </p:cNvSpPr>
          <p:nvPr/>
        </p:nvSpPr>
        <p:spPr bwMode="auto">
          <a:xfrm>
            <a:off x="0" y="1060838"/>
            <a:ext cx="42794237" cy="1187678"/>
          </a:xfrm>
          <a:prstGeom prst="rect">
            <a:avLst/>
          </a:prstGeom>
          <a:noFill/>
          <a:ln w="9525">
            <a:noFill/>
            <a:miter lim="800000"/>
            <a:headEnd/>
            <a:tailEnd/>
          </a:ln>
        </p:spPr>
        <p:txBody>
          <a:bodyPr wrap="square" lIns="78913" tIns="39456" rIns="78913" bIns="39456">
            <a:spAutoFit/>
          </a:bodyPr>
          <a:lstStyle/>
          <a:p>
            <a:pPr algn="ctr"/>
            <a:r>
              <a:rPr lang="en-US" sz="7200" b="1" dirty="0" smtClean="0"/>
              <a:t>Coevolution in multidimensional trait space favors escape from pathogens and parasites</a:t>
            </a:r>
            <a:endParaRPr lang="en-US" sz="7200" dirty="0"/>
          </a:p>
        </p:txBody>
      </p:sp>
      <p:sp>
        <p:nvSpPr>
          <p:cNvPr id="14382" name="Text Box 23"/>
          <p:cNvSpPr txBox="1">
            <a:spLocks noChangeArrowheads="1"/>
          </p:cNvSpPr>
          <p:nvPr/>
        </p:nvSpPr>
        <p:spPr bwMode="auto">
          <a:xfrm>
            <a:off x="5915024" y="14572296"/>
            <a:ext cx="3819525" cy="2006027"/>
          </a:xfrm>
          <a:prstGeom prst="rect">
            <a:avLst/>
          </a:prstGeom>
          <a:noFill/>
          <a:ln w="9525">
            <a:noFill/>
            <a:miter lim="800000"/>
            <a:headEnd/>
            <a:tailEnd/>
          </a:ln>
        </p:spPr>
        <p:txBody>
          <a:bodyPr wrap="square" lIns="78913" tIns="78913" rIns="78913" bIns="78913">
            <a:spAutoFit/>
          </a:bodyPr>
          <a:lstStyle/>
          <a:p>
            <a:r>
              <a:rPr lang="en-US" sz="2400" b="1" dirty="0">
                <a:latin typeface="+mn-lt"/>
              </a:rPr>
              <a:t>Figure </a:t>
            </a:r>
            <a:r>
              <a:rPr lang="en-US" sz="2400" b="1" dirty="0" smtClean="0">
                <a:latin typeface="+mn-lt"/>
              </a:rPr>
              <a:t>1.</a:t>
            </a:r>
            <a:r>
              <a:rPr lang="en-US" sz="2400" dirty="0" smtClean="0">
                <a:latin typeface="+mn-lt"/>
              </a:rPr>
              <a:t>  Parasites often have shorter generation times and experience stronger selection due to interaction than do their hosts. </a:t>
            </a:r>
            <a:endParaRPr lang="en-US" sz="2400" dirty="0">
              <a:latin typeface="+mn-lt"/>
            </a:endParaRPr>
          </a:p>
        </p:txBody>
      </p:sp>
      <p:sp>
        <p:nvSpPr>
          <p:cNvPr id="61" name="Text Box 33"/>
          <p:cNvSpPr txBox="1">
            <a:spLocks noChangeArrowheads="1"/>
          </p:cNvSpPr>
          <p:nvPr/>
        </p:nvSpPr>
        <p:spPr bwMode="auto">
          <a:xfrm>
            <a:off x="3713928" y="27697294"/>
            <a:ext cx="30475611" cy="1439985"/>
          </a:xfrm>
          <a:prstGeom prst="rect">
            <a:avLst/>
          </a:prstGeom>
          <a:solidFill>
            <a:schemeClr val="bg1"/>
          </a:solidFill>
          <a:ln w="9525">
            <a:solidFill>
              <a:schemeClr val="tx1"/>
            </a:solidFill>
            <a:miter lim="800000"/>
            <a:headEnd/>
            <a:tailEnd/>
          </a:ln>
        </p:spPr>
        <p:txBody>
          <a:bodyPr wrap="square" lIns="315651" tIns="315651" rIns="78913" bIns="0" anchor="ctr" anchorCtr="0">
            <a:noAutofit/>
          </a:bodyPr>
          <a:lstStyle/>
          <a:p>
            <a:r>
              <a:rPr lang="en-US" sz="3800" b="1" dirty="0" smtClean="0"/>
              <a:t>Acknowledgments: </a:t>
            </a:r>
            <a:r>
              <a:rPr lang="en-US" dirty="0" smtClean="0">
                <a:latin typeface="+mn-lt"/>
              </a:rPr>
              <a:t>This work was conducted with funding from the National Institute for Mathematical and Biological Synthesis, an Institute sponsored by the National Science Foundation, the U.S. Department of Homeland Security, and the U.S. Department of Agriculture through NSF Award #EF-0832858, with additional support from The University of Tennessee, Knoxville. </a:t>
            </a:r>
          </a:p>
          <a:p>
            <a:endParaRPr lang="en-US" dirty="0"/>
          </a:p>
        </p:txBody>
      </p:sp>
      <p:pic>
        <p:nvPicPr>
          <p:cNvPr id="62" name="Picture 61" descr="logo7crpwhite.jpg"/>
          <p:cNvPicPr>
            <a:picLocks noChangeAspect="1"/>
          </p:cNvPicPr>
          <p:nvPr/>
        </p:nvPicPr>
        <p:blipFill>
          <a:blip r:embed="rId6"/>
          <a:stretch>
            <a:fillRect/>
          </a:stretch>
        </p:blipFill>
        <p:spPr>
          <a:xfrm>
            <a:off x="35560547" y="27687839"/>
            <a:ext cx="4090955" cy="1159281"/>
          </a:xfrm>
          <a:prstGeom prst="rect">
            <a:avLst/>
          </a:prstGeom>
          <a:ln>
            <a:solidFill>
              <a:schemeClr val="tx1"/>
            </a:solidFill>
          </a:ln>
        </p:spPr>
      </p:pic>
      <p:cxnSp>
        <p:nvCxnSpPr>
          <p:cNvPr id="64" name="Straight Connector 63"/>
          <p:cNvCxnSpPr/>
          <p:nvPr/>
        </p:nvCxnSpPr>
        <p:spPr>
          <a:xfrm flipV="1">
            <a:off x="2112741" y="27228482"/>
            <a:ext cx="38748564" cy="974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2013937" y="4967605"/>
            <a:ext cx="38748564" cy="974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28" name="Rectangle 4"/>
          <p:cNvSpPr>
            <a:spLocks noChangeArrowheads="1"/>
          </p:cNvSpPr>
          <p:nvPr/>
        </p:nvSpPr>
        <p:spPr bwMode="auto">
          <a:xfrm>
            <a:off x="0" y="0"/>
            <a:ext cx="4279423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3" name="Text Box 12"/>
          <p:cNvSpPr txBox="1">
            <a:spLocks noChangeArrowheads="1"/>
          </p:cNvSpPr>
          <p:nvPr/>
        </p:nvSpPr>
        <p:spPr bwMode="auto">
          <a:xfrm>
            <a:off x="12009032" y="5800104"/>
            <a:ext cx="19075227" cy="3429000"/>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lIns="789127" tIns="394564" rIns="789127" bIns="789127"/>
          <a:lstStyle/>
          <a:p>
            <a:pPr algn="just">
              <a:spcAft>
                <a:spcPts val="1200"/>
              </a:spcAft>
              <a:tabLst>
                <a:tab pos="431554" algn="l"/>
              </a:tabLst>
            </a:pPr>
            <a:r>
              <a:rPr lang="en-US" sz="4100" b="1" dirty="0" smtClean="0">
                <a:solidFill>
                  <a:srgbClr val="000000"/>
                </a:solidFill>
              </a:rPr>
              <a:t>Results</a:t>
            </a:r>
          </a:p>
          <a:p>
            <a:pPr algn="just">
              <a:spcAft>
                <a:spcPts val="1200"/>
              </a:spcAft>
              <a:tabLst>
                <a:tab pos="431554" algn="l"/>
              </a:tabLst>
            </a:pPr>
            <a:r>
              <a:rPr lang="en-US" sz="4100" dirty="0" smtClean="0">
                <a:solidFill>
                  <a:srgbClr val="000000"/>
                </a:solidFill>
              </a:rPr>
              <a:t>	</a:t>
            </a:r>
            <a:r>
              <a:rPr lang="en-US" sz="4100" dirty="0" smtClean="0">
                <a:solidFill>
                  <a:srgbClr val="000000"/>
                </a:solidFill>
                <a:latin typeface="+mj-lt"/>
              </a:rPr>
              <a:t>Victim species are more likely to evolve low interaction </a:t>
            </a:r>
            <a:r>
              <a:rPr lang="en-US" sz="4100" dirty="0" smtClean="0">
                <a:solidFill>
                  <a:srgbClr val="000000"/>
                </a:solidFill>
                <a:latin typeface="+mn-lt"/>
              </a:rPr>
              <a:t>rates with their  exploiters when the number of traits that mediates the interaction rate is large and when correlations between those  traits are strong. </a:t>
            </a:r>
          </a:p>
        </p:txBody>
      </p:sp>
      <p:grpSp>
        <p:nvGrpSpPr>
          <p:cNvPr id="5" name="Group 4"/>
          <p:cNvGrpSpPr/>
          <p:nvPr/>
        </p:nvGrpSpPr>
        <p:grpSpPr>
          <a:xfrm>
            <a:off x="22702135" y="10399132"/>
            <a:ext cx="7976147" cy="2657068"/>
            <a:chOff x="12460693" y="10399132"/>
            <a:chExt cx="7976147" cy="2657068"/>
          </a:xfrm>
        </p:grpSpPr>
        <p:sp>
          <p:nvSpPr>
            <p:cNvPr id="63" name="Text Box 23"/>
            <p:cNvSpPr txBox="1">
              <a:spLocks noChangeArrowheads="1"/>
            </p:cNvSpPr>
            <p:nvPr/>
          </p:nvSpPr>
          <p:spPr bwMode="auto">
            <a:xfrm>
              <a:off x="16047558" y="10399132"/>
              <a:ext cx="4389282" cy="2375359"/>
            </a:xfrm>
            <a:prstGeom prst="rect">
              <a:avLst/>
            </a:prstGeom>
            <a:noFill/>
            <a:ln w="12700">
              <a:solidFill>
                <a:schemeClr val="tx1"/>
              </a:solidFill>
              <a:miter lim="800000"/>
              <a:headEnd/>
              <a:tailEnd/>
            </a:ln>
          </p:spPr>
          <p:txBody>
            <a:bodyPr wrap="square" lIns="78913" tIns="78913" rIns="78913" bIns="78913">
              <a:spAutoFit/>
            </a:bodyPr>
            <a:lstStyle/>
            <a:p>
              <a:r>
                <a:rPr lang="en-US" sz="2400" b="1" dirty="0" smtClean="0">
                  <a:latin typeface="+mn-lt"/>
                </a:rPr>
                <a:t>Figure 4.  </a:t>
              </a:r>
              <a:r>
                <a:rPr lang="en-US" sz="2400" dirty="0" smtClean="0">
                  <a:latin typeface="+mn-lt"/>
                </a:rPr>
                <a:t>The </a:t>
              </a:r>
              <a:r>
                <a:rPr lang="en-US" sz="2400" dirty="0" err="1" smtClean="0">
                  <a:latin typeface="+mn-lt"/>
                </a:rPr>
                <a:t>oviposition</a:t>
              </a:r>
              <a:r>
                <a:rPr lang="en-US" sz="2400" dirty="0" smtClean="0">
                  <a:latin typeface="+mn-lt"/>
                </a:rPr>
                <a:t> </a:t>
              </a:r>
              <a:r>
                <a:rPr lang="en-US" sz="2400" dirty="0">
                  <a:latin typeface="+mn-lt"/>
                </a:rPr>
                <a:t>phenology of </a:t>
              </a:r>
              <a:r>
                <a:rPr lang="en-US" sz="2400" dirty="0" smtClean="0">
                  <a:latin typeface="+mn-lt"/>
                </a:rPr>
                <a:t>the </a:t>
              </a:r>
              <a:r>
                <a:rPr lang="en-US" sz="2400" dirty="0">
                  <a:latin typeface="+mn-lt"/>
                </a:rPr>
                <a:t>seed parasitic moth </a:t>
              </a:r>
              <a:r>
                <a:rPr lang="en-US" sz="2400" i="1" dirty="0" err="1">
                  <a:latin typeface="+mn-lt"/>
                </a:rPr>
                <a:t>Greya</a:t>
              </a:r>
              <a:r>
                <a:rPr lang="en-US" sz="2400" i="1" dirty="0">
                  <a:latin typeface="+mn-lt"/>
                </a:rPr>
                <a:t> </a:t>
              </a:r>
              <a:r>
                <a:rPr lang="en-US" sz="2400" i="1" dirty="0" err="1" smtClean="0">
                  <a:latin typeface="+mn-lt"/>
                </a:rPr>
                <a:t>politella</a:t>
              </a:r>
              <a:r>
                <a:rPr lang="en-US" sz="2400" dirty="0" smtClean="0">
                  <a:latin typeface="+mn-lt"/>
                </a:rPr>
                <a:t> and the flowering phenology </a:t>
              </a:r>
              <a:r>
                <a:rPr lang="en-US" sz="2400" dirty="0">
                  <a:latin typeface="+mn-lt"/>
                </a:rPr>
                <a:t>of </a:t>
              </a:r>
              <a:r>
                <a:rPr lang="en-US" sz="2400" dirty="0" smtClean="0">
                  <a:latin typeface="+mn-lt"/>
                </a:rPr>
                <a:t>its saxifrage host comprise a matching trait pair.</a:t>
              </a:r>
              <a:r>
                <a:rPr lang="en-US" sz="2400" i="1" dirty="0" smtClean="0">
                  <a:latin typeface="+mn-lt"/>
                </a:rPr>
                <a:t> </a:t>
              </a:r>
              <a:endParaRPr lang="en-US" sz="2400" i="1" dirty="0">
                <a:latin typeface="+mn-lt"/>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xmlns="" val="0"/>
                </a:ext>
              </a:extLst>
            </a:blip>
            <a:srcRect l="6751" r="6929"/>
            <a:stretch/>
          </p:blipFill>
          <p:spPr>
            <a:xfrm>
              <a:off x="12460693" y="10399132"/>
              <a:ext cx="3137524" cy="2657068"/>
            </a:xfrm>
            <a:prstGeom prst="rect">
              <a:avLst/>
            </a:prstGeom>
            <a:ln w="12700">
              <a:solidFill>
                <a:schemeClr val="tx1"/>
              </a:solidFill>
            </a:ln>
          </p:spPr>
        </p:pic>
      </p:grpSp>
      <p:grpSp>
        <p:nvGrpSpPr>
          <p:cNvPr id="6" name="Group 5"/>
          <p:cNvGrpSpPr/>
          <p:nvPr/>
        </p:nvGrpSpPr>
        <p:grpSpPr>
          <a:xfrm>
            <a:off x="12425966" y="10413322"/>
            <a:ext cx="7894431" cy="2642878"/>
            <a:chOff x="22753209" y="10396592"/>
            <a:chExt cx="7894431" cy="2642878"/>
          </a:xfrm>
        </p:grpSpPr>
        <p:pic>
          <p:nvPicPr>
            <p:cNvPr id="4" name="Picture 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2753209" y="10396592"/>
              <a:ext cx="3115179" cy="2642878"/>
            </a:xfrm>
            <a:prstGeom prst="rect">
              <a:avLst/>
            </a:prstGeom>
            <a:ln w="12700">
              <a:solidFill>
                <a:schemeClr val="tx1"/>
              </a:solidFill>
            </a:ln>
          </p:spPr>
        </p:pic>
        <p:sp>
          <p:nvSpPr>
            <p:cNvPr id="75" name="Text Box 23"/>
            <p:cNvSpPr txBox="1">
              <a:spLocks noChangeArrowheads="1"/>
            </p:cNvSpPr>
            <p:nvPr/>
          </p:nvSpPr>
          <p:spPr bwMode="auto">
            <a:xfrm>
              <a:off x="26226217" y="10470296"/>
              <a:ext cx="4421423" cy="2006027"/>
            </a:xfrm>
            <a:prstGeom prst="rect">
              <a:avLst/>
            </a:prstGeom>
            <a:noFill/>
            <a:ln w="9525">
              <a:solidFill>
                <a:schemeClr val="bg2"/>
              </a:solidFill>
              <a:miter lim="800000"/>
              <a:headEnd/>
              <a:tailEnd/>
            </a:ln>
          </p:spPr>
          <p:txBody>
            <a:bodyPr wrap="square" lIns="78913" tIns="78913" rIns="78913" bIns="78913">
              <a:spAutoFit/>
            </a:bodyPr>
            <a:lstStyle/>
            <a:p>
              <a:r>
                <a:rPr lang="en-US" sz="2400" b="1" dirty="0" smtClean="0">
                  <a:latin typeface="+mn-lt"/>
                </a:rPr>
                <a:t>Figure 2.  </a:t>
              </a:r>
              <a:r>
                <a:rPr lang="en-US" sz="2400" dirty="0" smtClean="0">
                  <a:latin typeface="+mn-lt"/>
                </a:rPr>
                <a:t>The pericarp thickness of the Japanese camellia and the rostrum length of its seed parasitic </a:t>
              </a:r>
              <a:r>
                <a:rPr lang="en-US" sz="2400" dirty="0">
                  <a:latin typeface="+mn-lt"/>
                </a:rPr>
                <a:t>weevil </a:t>
              </a:r>
              <a:r>
                <a:rPr lang="en-US" sz="2400" i="1" dirty="0">
                  <a:latin typeface="+mn-lt"/>
                </a:rPr>
                <a:t>Curculio </a:t>
              </a:r>
              <a:r>
                <a:rPr lang="en-US" sz="2400" i="1" dirty="0" err="1" smtClean="0">
                  <a:latin typeface="+mn-lt"/>
                </a:rPr>
                <a:t>camelliae</a:t>
              </a:r>
              <a:r>
                <a:rPr lang="en-US" sz="2400" dirty="0" smtClean="0">
                  <a:latin typeface="+mn-lt"/>
                </a:rPr>
                <a:t> comprise a difference trait pair.</a:t>
              </a:r>
              <a:r>
                <a:rPr lang="en-US" sz="2400" i="1" dirty="0" smtClean="0">
                  <a:latin typeface="+mn-lt"/>
                </a:rPr>
                <a:t> </a:t>
              </a:r>
              <a:endParaRPr lang="en-US" sz="2400" i="1" dirty="0">
                <a:latin typeface="+mn-lt"/>
              </a:endParaRPr>
            </a:p>
          </p:txBody>
        </p:sp>
      </p:grpSp>
      <p:sp>
        <p:nvSpPr>
          <p:cNvPr id="10" name="TextBox 9"/>
          <p:cNvSpPr txBox="1"/>
          <p:nvPr/>
        </p:nvSpPr>
        <p:spPr>
          <a:xfrm>
            <a:off x="12445245" y="13293944"/>
            <a:ext cx="7060316" cy="1154162"/>
          </a:xfrm>
          <a:prstGeom prst="rect">
            <a:avLst/>
          </a:prstGeom>
          <a:noFill/>
        </p:spPr>
        <p:txBody>
          <a:bodyPr wrap="square" rtlCol="0">
            <a:spAutoFit/>
          </a:bodyPr>
          <a:lstStyle/>
          <a:p>
            <a:r>
              <a:rPr lang="en-US" sz="4100" b="1" dirty="0">
                <a:solidFill>
                  <a:srgbClr val="000000"/>
                </a:solidFill>
              </a:rPr>
              <a:t>Difference traits</a:t>
            </a:r>
          </a:p>
          <a:p>
            <a:endParaRPr lang="en-US" dirty="0"/>
          </a:p>
        </p:txBody>
      </p:sp>
      <p:sp>
        <p:nvSpPr>
          <p:cNvPr id="76" name="Text Box 23"/>
          <p:cNvSpPr txBox="1">
            <a:spLocks noChangeArrowheads="1"/>
          </p:cNvSpPr>
          <p:nvPr/>
        </p:nvSpPr>
        <p:spPr bwMode="auto">
          <a:xfrm>
            <a:off x="12445245" y="18593821"/>
            <a:ext cx="7932301" cy="1267363"/>
          </a:xfrm>
          <a:prstGeom prst="rect">
            <a:avLst/>
          </a:prstGeom>
          <a:noFill/>
          <a:ln w="9525">
            <a:noFill/>
            <a:miter lim="800000"/>
            <a:headEnd/>
            <a:tailEnd/>
          </a:ln>
        </p:spPr>
        <p:txBody>
          <a:bodyPr wrap="square" lIns="78913" tIns="78913" rIns="78913" bIns="78913">
            <a:spAutoFit/>
          </a:bodyPr>
          <a:lstStyle/>
          <a:p>
            <a:r>
              <a:rPr lang="en-US" sz="2400" b="1" dirty="0" smtClean="0">
                <a:latin typeface="+mn-lt"/>
              </a:rPr>
              <a:t>Figure 3.  </a:t>
            </a:r>
            <a:r>
              <a:rPr lang="en-US" sz="2400" dirty="0" smtClean="0">
                <a:latin typeface="+mn-lt"/>
              </a:rPr>
              <a:t>In analytical models,  </a:t>
            </a:r>
            <a:r>
              <a:rPr lang="en-US" sz="2400" dirty="0">
                <a:latin typeface="+mn-lt"/>
              </a:rPr>
              <a:t>t</a:t>
            </a:r>
            <a:r>
              <a:rPr lang="en-US" sz="2400" dirty="0" smtClean="0">
                <a:latin typeface="+mn-lt"/>
              </a:rPr>
              <a:t>he probability that a victim evolutionarily escapes from its exploiter increases with the number of traits and the strength of correlation between traits.</a:t>
            </a:r>
            <a:endParaRPr lang="en-US" sz="2400" i="1" dirty="0">
              <a:latin typeface="+mn-lt"/>
            </a:endParaRPr>
          </a:p>
        </p:txBody>
      </p:sp>
      <p:sp>
        <p:nvSpPr>
          <p:cNvPr id="12" name="TextBox 11"/>
          <p:cNvSpPr txBox="1"/>
          <p:nvPr/>
        </p:nvSpPr>
        <p:spPr>
          <a:xfrm>
            <a:off x="12401899" y="23107984"/>
            <a:ext cx="8018991" cy="2677656"/>
          </a:xfrm>
          <a:prstGeom prst="rect">
            <a:avLst/>
          </a:prstGeom>
          <a:noFill/>
        </p:spPr>
        <p:txBody>
          <a:bodyPr wrap="square" rtlCol="0">
            <a:spAutoFit/>
          </a:bodyPr>
          <a:lstStyle/>
          <a:p>
            <a:r>
              <a:rPr lang="en-US" sz="2400" b="1" dirty="0" smtClean="0">
                <a:latin typeface="+mn-lt"/>
              </a:rPr>
              <a:t>Table </a:t>
            </a:r>
            <a:r>
              <a:rPr lang="en-US" sz="2400" b="1" dirty="0">
                <a:latin typeface="+mn-lt"/>
              </a:rPr>
              <a:t>1. </a:t>
            </a:r>
            <a:r>
              <a:rPr lang="en-US" sz="2400" b="1" dirty="0" smtClean="0">
                <a:latin typeface="+mn-lt"/>
              </a:rPr>
              <a:t> Observed correlations between victim traits in numerical simulations.  </a:t>
            </a:r>
            <a:r>
              <a:rPr lang="en-US" sz="2400" dirty="0" smtClean="0">
                <a:latin typeface="+mn-lt"/>
              </a:rPr>
              <a:t>Selection </a:t>
            </a:r>
            <a:r>
              <a:rPr lang="en-US" sz="2400" dirty="0">
                <a:latin typeface="+mn-lt"/>
              </a:rPr>
              <a:t>due to species-species interactions generates negative correlations between victim traits.  Negative correlations inhibit </a:t>
            </a:r>
            <a:r>
              <a:rPr lang="en-US" sz="2400" dirty="0" smtClean="0">
                <a:latin typeface="+mn-lt"/>
              </a:rPr>
              <a:t>evolution, </a:t>
            </a:r>
            <a:r>
              <a:rPr lang="en-US" sz="2400" dirty="0">
                <a:latin typeface="+mn-lt"/>
              </a:rPr>
              <a:t>and reduce the chance of evolutionary escape.  Negative correlations dissipate as the number of traits </a:t>
            </a:r>
            <a:r>
              <a:rPr lang="en-US" sz="2400" dirty="0" smtClean="0">
                <a:latin typeface="+mn-lt"/>
              </a:rPr>
              <a:t>increases, relaxing </a:t>
            </a:r>
            <a:r>
              <a:rPr lang="en-US" sz="2400" dirty="0">
                <a:latin typeface="+mn-lt"/>
              </a:rPr>
              <a:t>constraints on evolution by the victim species</a:t>
            </a:r>
            <a:r>
              <a:rPr lang="en-US" sz="2400" dirty="0" smtClean="0">
                <a:latin typeface="+mn-lt"/>
              </a:rPr>
              <a:t>.  </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3513406883"/>
              </p:ext>
            </p:extLst>
          </p:nvPr>
        </p:nvGraphicFramePr>
        <p:xfrm>
          <a:off x="12425966" y="20109168"/>
          <a:ext cx="7932300" cy="2651760"/>
        </p:xfrm>
        <a:graphic>
          <a:graphicData uri="http://schemas.openxmlformats.org/drawingml/2006/table">
            <a:tbl>
              <a:tblPr firstRow="1" bandRow="1">
                <a:tableStyleId>{5C22544A-7EE6-4342-B048-85BDC9FD1C3A}</a:tableStyleId>
              </a:tblPr>
              <a:tblGrid>
                <a:gridCol w="1586460"/>
                <a:gridCol w="1586460"/>
                <a:gridCol w="1586460"/>
                <a:gridCol w="1586460"/>
                <a:gridCol w="1586460"/>
              </a:tblGrid>
              <a:tr h="370840">
                <a:tc rowSpan="2">
                  <a:txBody>
                    <a:bodyPr/>
                    <a:lstStyle/>
                    <a:p>
                      <a:pPr algn="ctr"/>
                      <a:r>
                        <a:rPr lang="en-US" sz="2400" dirty="0" smtClean="0">
                          <a:solidFill>
                            <a:schemeClr val="tx1"/>
                          </a:solidFill>
                          <a:latin typeface="+mn-lt"/>
                          <a:ea typeface="Arial Unicode MS" pitchFamily="34" charset="-128"/>
                          <a:cs typeface="Arial Unicode MS" pitchFamily="34" charset="-128"/>
                        </a:rPr>
                        <a:t>Number of traits</a:t>
                      </a:r>
                      <a:endParaRPr lang="en-US" sz="2400" dirty="0">
                        <a:solidFill>
                          <a:schemeClr val="tx1"/>
                        </a:solidFill>
                        <a:latin typeface="+mn-lt"/>
                        <a:ea typeface="Arial Unicode MS" pitchFamily="34" charset="-128"/>
                        <a:cs typeface="Arial Unicode MS" pitchFamily="34" charset="-128"/>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2400" dirty="0" smtClean="0">
                          <a:solidFill>
                            <a:schemeClr val="tx1"/>
                          </a:solidFill>
                          <a:latin typeface="+mn-lt"/>
                          <a:ea typeface="Arial Unicode MS" pitchFamily="34" charset="-128"/>
                          <a:cs typeface="Arial Unicode MS" pitchFamily="34" charset="-128"/>
                        </a:rPr>
                        <a:t>Expected</a:t>
                      </a:r>
                      <a:r>
                        <a:rPr lang="en-US" sz="2400" baseline="0" dirty="0" smtClean="0">
                          <a:solidFill>
                            <a:schemeClr val="tx1"/>
                          </a:solidFill>
                          <a:latin typeface="+mn-lt"/>
                          <a:ea typeface="Arial Unicode MS" pitchFamily="34" charset="-128"/>
                          <a:cs typeface="Arial Unicode MS" pitchFamily="34" charset="-128"/>
                        </a:rPr>
                        <a:t> magnitude of correlations due to  </a:t>
                      </a:r>
                      <a:r>
                        <a:rPr lang="en-US" sz="2400" baseline="0" dirty="0" err="1" smtClean="0">
                          <a:solidFill>
                            <a:schemeClr val="tx1"/>
                          </a:solidFill>
                          <a:latin typeface="+mn-lt"/>
                          <a:ea typeface="Arial Unicode MS" pitchFamily="34" charset="-128"/>
                          <a:cs typeface="Arial Unicode MS" pitchFamily="34" charset="-128"/>
                        </a:rPr>
                        <a:t>pleiotropy</a:t>
                      </a:r>
                      <a:r>
                        <a:rPr lang="en-US" sz="2400" baseline="0" dirty="0" smtClean="0">
                          <a:solidFill>
                            <a:schemeClr val="tx1"/>
                          </a:solidFill>
                          <a:latin typeface="+mn-lt"/>
                          <a:ea typeface="Arial Unicode MS" pitchFamily="34" charset="-128"/>
                          <a:cs typeface="Arial Unicode MS" pitchFamily="34" charset="-128"/>
                        </a:rPr>
                        <a:t> in the absence of selection (</a:t>
                      </a:r>
                      <a:r>
                        <a:rPr lang="en-US" sz="2400" i="1" baseline="0" dirty="0" err="1" smtClean="0">
                          <a:solidFill>
                            <a:schemeClr val="tx1"/>
                          </a:solidFill>
                          <a:latin typeface="+mn-lt"/>
                          <a:ea typeface="Arial Unicode MS" pitchFamily="34" charset="-128"/>
                          <a:cs typeface="Arial Unicode MS" pitchFamily="34" charset="-128"/>
                        </a:rPr>
                        <a:t>r</a:t>
                      </a:r>
                      <a:r>
                        <a:rPr lang="en-US" sz="2400" i="1" baseline="-25000" dirty="0" err="1" smtClean="0">
                          <a:solidFill>
                            <a:schemeClr val="tx1"/>
                          </a:solidFill>
                          <a:latin typeface="+mn-lt"/>
                          <a:ea typeface="Arial Unicode MS" pitchFamily="34" charset="-128"/>
                          <a:cs typeface="Arial Unicode MS" pitchFamily="34" charset="-128"/>
                        </a:rPr>
                        <a:t>p</a:t>
                      </a:r>
                      <a:r>
                        <a:rPr lang="en-US" sz="2400" baseline="0" dirty="0" smtClean="0">
                          <a:solidFill>
                            <a:schemeClr val="tx1"/>
                          </a:solidFill>
                          <a:latin typeface="+mn-lt"/>
                          <a:ea typeface="Arial Unicode MS" pitchFamily="34" charset="-128"/>
                          <a:cs typeface="Arial Unicode MS" pitchFamily="34" charset="-128"/>
                        </a:rPr>
                        <a:t>)</a:t>
                      </a:r>
                      <a:endParaRPr lang="en-US" sz="2400" dirty="0">
                        <a:solidFill>
                          <a:schemeClr val="tx1"/>
                        </a:solidFill>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2400" dirty="0">
                        <a:latin typeface="Arial Narrow" pitchFamily="34" charset="0"/>
                        <a:ea typeface="Arial Unicode MS" pitchFamily="34" charset="-128"/>
                        <a:cs typeface="Arial Unicode MS"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latin typeface="Arial Narrow" pitchFamily="34" charset="0"/>
                        <a:ea typeface="Arial Unicode MS" pitchFamily="34" charset="-128"/>
                        <a:cs typeface="Arial Unicode MS"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latin typeface="Arial Narrow" pitchFamily="34" charset="0"/>
                        <a:ea typeface="Arial Unicode MS" pitchFamily="34" charset="-128"/>
                        <a:cs typeface="Arial Unicode MS"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US" sz="2400" dirty="0">
                        <a:latin typeface="Arial Narrow" pitchFamily="34" charset="0"/>
                        <a:ea typeface="Arial Unicode MS" pitchFamily="34" charset="-128"/>
                        <a:cs typeface="Arial Unicode MS"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i="1" dirty="0" err="1" smtClean="0">
                          <a:latin typeface="+mn-lt"/>
                          <a:ea typeface="Arial Unicode MS" pitchFamily="34" charset="-128"/>
                          <a:cs typeface="Arial Unicode MS" pitchFamily="34" charset="-128"/>
                        </a:rPr>
                        <a:t>r</a:t>
                      </a:r>
                      <a:r>
                        <a:rPr lang="en-US" sz="2400" b="1" i="1" baseline="-25000" dirty="0" err="1" smtClean="0">
                          <a:latin typeface="+mn-lt"/>
                          <a:ea typeface="Arial Unicode MS" pitchFamily="34" charset="-128"/>
                          <a:cs typeface="Arial Unicode MS" pitchFamily="34" charset="-128"/>
                        </a:rPr>
                        <a:t>p</a:t>
                      </a:r>
                      <a:r>
                        <a:rPr lang="en-US" sz="2400" b="1" dirty="0" smtClean="0">
                          <a:latin typeface="+mn-lt"/>
                          <a:ea typeface="Arial Unicode MS" pitchFamily="34" charset="-128"/>
                          <a:cs typeface="Arial Unicode MS" pitchFamily="34" charset="-128"/>
                        </a:rPr>
                        <a:t>=1.00</a:t>
                      </a:r>
                      <a:endParaRPr lang="en-US" sz="2400" b="1"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i="1" dirty="0" err="1" smtClean="0">
                          <a:latin typeface="+mn-lt"/>
                          <a:ea typeface="Arial Unicode MS" pitchFamily="34" charset="-128"/>
                          <a:cs typeface="Arial Unicode MS" pitchFamily="34" charset="-128"/>
                        </a:rPr>
                        <a:t>r</a:t>
                      </a:r>
                      <a:r>
                        <a:rPr lang="en-US" sz="2400" b="1" i="1" baseline="-25000" dirty="0" err="1" smtClean="0">
                          <a:latin typeface="+mn-lt"/>
                          <a:ea typeface="Arial Unicode MS" pitchFamily="34" charset="-128"/>
                          <a:cs typeface="Arial Unicode MS" pitchFamily="34" charset="-128"/>
                        </a:rPr>
                        <a:t>p</a:t>
                      </a:r>
                      <a:r>
                        <a:rPr lang="en-US" sz="2400" b="1" dirty="0" smtClean="0">
                          <a:latin typeface="+mn-lt"/>
                          <a:ea typeface="Arial Unicode MS" pitchFamily="34" charset="-128"/>
                          <a:cs typeface="Arial Unicode MS" pitchFamily="34" charset="-128"/>
                        </a:rPr>
                        <a:t>=0.26</a:t>
                      </a:r>
                      <a:endParaRPr lang="en-US" sz="2400" b="1"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i="1" dirty="0" err="1" smtClean="0">
                          <a:latin typeface="+mn-lt"/>
                          <a:ea typeface="Arial Unicode MS" pitchFamily="34" charset="-128"/>
                          <a:cs typeface="Arial Unicode MS" pitchFamily="34" charset="-128"/>
                        </a:rPr>
                        <a:t>r</a:t>
                      </a:r>
                      <a:r>
                        <a:rPr lang="en-US" sz="2400" b="1" i="1" baseline="-25000" dirty="0" err="1" smtClean="0">
                          <a:latin typeface="+mn-lt"/>
                          <a:ea typeface="Arial Unicode MS" pitchFamily="34" charset="-128"/>
                          <a:cs typeface="Arial Unicode MS" pitchFamily="34" charset="-128"/>
                        </a:rPr>
                        <a:t>p</a:t>
                      </a:r>
                      <a:r>
                        <a:rPr lang="en-US" sz="2400" b="1" dirty="0" smtClean="0">
                          <a:latin typeface="+mn-lt"/>
                          <a:ea typeface="Arial Unicode MS" pitchFamily="34" charset="-128"/>
                          <a:cs typeface="Arial Unicode MS" pitchFamily="34" charset="-128"/>
                        </a:rPr>
                        <a:t>=0.08</a:t>
                      </a:r>
                      <a:endParaRPr lang="en-US" sz="2400" b="1"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i="1" dirty="0" err="1" smtClean="0">
                          <a:latin typeface="+mn-lt"/>
                          <a:ea typeface="Arial Unicode MS" pitchFamily="34" charset="-128"/>
                          <a:cs typeface="Arial Unicode MS" pitchFamily="34" charset="-128"/>
                        </a:rPr>
                        <a:t>r</a:t>
                      </a:r>
                      <a:r>
                        <a:rPr lang="en-US" sz="2400" b="1" i="1" baseline="-25000" dirty="0" err="1" smtClean="0">
                          <a:latin typeface="+mn-lt"/>
                          <a:ea typeface="Arial Unicode MS" pitchFamily="34" charset="-128"/>
                          <a:cs typeface="Arial Unicode MS" pitchFamily="34" charset="-128"/>
                        </a:rPr>
                        <a:t>p</a:t>
                      </a:r>
                      <a:r>
                        <a:rPr lang="en-US" sz="2400" b="1" dirty="0" smtClean="0">
                          <a:latin typeface="+mn-lt"/>
                          <a:ea typeface="Arial Unicode MS" pitchFamily="34" charset="-128"/>
                          <a:cs typeface="Arial Unicode MS" pitchFamily="34" charset="-128"/>
                        </a:rPr>
                        <a:t>=0.00</a:t>
                      </a:r>
                      <a:endParaRPr lang="en-US" sz="2400" b="1"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400" b="1" i="1" dirty="0" smtClean="0">
                          <a:latin typeface="+mn-lt"/>
                          <a:ea typeface="Arial Unicode MS" pitchFamily="34" charset="-128"/>
                          <a:cs typeface="Arial Unicode MS" pitchFamily="34" charset="-128"/>
                        </a:rPr>
                        <a:t>n</a:t>
                      </a:r>
                      <a:r>
                        <a:rPr lang="en-US" sz="2400" b="1" dirty="0" smtClean="0">
                          <a:latin typeface="+mn-lt"/>
                          <a:ea typeface="Arial Unicode MS" pitchFamily="34" charset="-128"/>
                          <a:cs typeface="Arial Unicode MS" pitchFamily="34" charset="-128"/>
                        </a:rPr>
                        <a:t>=2</a:t>
                      </a:r>
                      <a:endParaRPr lang="en-US" sz="2400" b="1"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0.072</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-0.780</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-0.780</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-0.810</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400" b="1" i="1" dirty="0" smtClean="0">
                          <a:latin typeface="+mn-lt"/>
                          <a:ea typeface="Arial Unicode MS" pitchFamily="34" charset="-128"/>
                          <a:cs typeface="Arial Unicode MS" pitchFamily="34" charset="-128"/>
                        </a:rPr>
                        <a:t>n</a:t>
                      </a:r>
                      <a:r>
                        <a:rPr lang="en-US" sz="2400" b="1" dirty="0" smtClean="0">
                          <a:latin typeface="+mn-lt"/>
                          <a:ea typeface="Arial Unicode MS" pitchFamily="34" charset="-128"/>
                          <a:cs typeface="Arial Unicode MS" pitchFamily="34" charset="-128"/>
                        </a:rPr>
                        <a:t>=4</a:t>
                      </a:r>
                      <a:endParaRPr lang="en-US" sz="2400" b="1"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0.023</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-0.235</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-0.250</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-0.256</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400" b="1" i="1" dirty="0" smtClean="0">
                          <a:latin typeface="+mn-lt"/>
                          <a:ea typeface="Arial Unicode MS" pitchFamily="34" charset="-128"/>
                          <a:cs typeface="Arial Unicode MS" pitchFamily="34" charset="-128"/>
                        </a:rPr>
                        <a:t>n</a:t>
                      </a:r>
                      <a:r>
                        <a:rPr lang="en-US" sz="2400" b="1" dirty="0" smtClean="0">
                          <a:latin typeface="+mn-lt"/>
                          <a:ea typeface="Arial Unicode MS" pitchFamily="34" charset="-128"/>
                          <a:cs typeface="Arial Unicode MS" pitchFamily="34" charset="-128"/>
                        </a:rPr>
                        <a:t>=8</a:t>
                      </a:r>
                      <a:endParaRPr lang="en-US" sz="2400" b="1"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0.016</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-0.079</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-0.086</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-0.089</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8" name="Picture 17"/>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2430232" y="13792718"/>
            <a:ext cx="7787640" cy="6117747"/>
          </a:xfrm>
          <a:prstGeom prst="rect">
            <a:avLst/>
          </a:prstGeom>
        </p:spPr>
      </p:pic>
      <p:sp>
        <p:nvSpPr>
          <p:cNvPr id="77" name="TextBox 76"/>
          <p:cNvSpPr txBox="1"/>
          <p:nvPr/>
        </p:nvSpPr>
        <p:spPr>
          <a:xfrm>
            <a:off x="22702135" y="13293944"/>
            <a:ext cx="7060316" cy="1154162"/>
          </a:xfrm>
          <a:prstGeom prst="rect">
            <a:avLst/>
          </a:prstGeom>
          <a:noFill/>
        </p:spPr>
        <p:txBody>
          <a:bodyPr wrap="square" rtlCol="0">
            <a:spAutoFit/>
          </a:bodyPr>
          <a:lstStyle/>
          <a:p>
            <a:r>
              <a:rPr lang="en-US" sz="4100" b="1" dirty="0" smtClean="0">
                <a:solidFill>
                  <a:srgbClr val="000000"/>
                </a:solidFill>
              </a:rPr>
              <a:t>Matching traits</a:t>
            </a:r>
            <a:endParaRPr lang="en-US" sz="4100" b="1" dirty="0">
              <a:solidFill>
                <a:srgbClr val="000000"/>
              </a:solidFill>
            </a:endParaRPr>
          </a:p>
          <a:p>
            <a:endParaRPr lang="en-US" dirty="0"/>
          </a:p>
        </p:txBody>
      </p:sp>
      <p:sp>
        <p:nvSpPr>
          <p:cNvPr id="80" name="Text Box 23"/>
          <p:cNvSpPr txBox="1">
            <a:spLocks noChangeArrowheads="1"/>
          </p:cNvSpPr>
          <p:nvPr/>
        </p:nvSpPr>
        <p:spPr bwMode="auto">
          <a:xfrm>
            <a:off x="22745981" y="18593821"/>
            <a:ext cx="7932301" cy="1636695"/>
          </a:xfrm>
          <a:prstGeom prst="rect">
            <a:avLst/>
          </a:prstGeom>
          <a:noFill/>
          <a:ln w="9525">
            <a:noFill/>
            <a:miter lim="800000"/>
            <a:headEnd/>
            <a:tailEnd/>
          </a:ln>
        </p:spPr>
        <p:txBody>
          <a:bodyPr wrap="square" lIns="78913" tIns="78913" rIns="78913" bIns="78913">
            <a:spAutoFit/>
          </a:bodyPr>
          <a:lstStyle/>
          <a:p>
            <a:r>
              <a:rPr lang="en-US" sz="2400" b="1" dirty="0" smtClean="0">
                <a:latin typeface="+mn-lt"/>
              </a:rPr>
              <a:t>Figure 5.  </a:t>
            </a:r>
            <a:r>
              <a:rPr lang="en-US" sz="2400" dirty="0" smtClean="0">
                <a:latin typeface="+mn-lt"/>
              </a:rPr>
              <a:t>As in the difference trait case,  </a:t>
            </a:r>
            <a:r>
              <a:rPr lang="en-US" sz="2400" dirty="0">
                <a:latin typeface="+mn-lt"/>
              </a:rPr>
              <a:t>the </a:t>
            </a:r>
            <a:r>
              <a:rPr lang="en-US" sz="2400" dirty="0" smtClean="0">
                <a:latin typeface="+mn-lt"/>
              </a:rPr>
              <a:t>victim is more likely to escape </a:t>
            </a:r>
            <a:r>
              <a:rPr lang="en-US" sz="2400" dirty="0">
                <a:latin typeface="+mn-lt"/>
              </a:rPr>
              <a:t>from its exploiter </a:t>
            </a:r>
            <a:r>
              <a:rPr lang="en-US" sz="2400" dirty="0" smtClean="0">
                <a:latin typeface="+mn-lt"/>
              </a:rPr>
              <a:t>when the </a:t>
            </a:r>
            <a:r>
              <a:rPr lang="en-US" sz="2400" dirty="0">
                <a:latin typeface="+mn-lt"/>
              </a:rPr>
              <a:t>number of traits </a:t>
            </a:r>
            <a:r>
              <a:rPr lang="en-US" sz="2400" dirty="0" smtClean="0">
                <a:latin typeface="+mn-lt"/>
              </a:rPr>
              <a:t>is large and </a:t>
            </a:r>
            <a:r>
              <a:rPr lang="en-US" sz="2400" dirty="0">
                <a:latin typeface="+mn-lt"/>
              </a:rPr>
              <a:t>the </a:t>
            </a:r>
            <a:r>
              <a:rPr lang="en-US" sz="2400" dirty="0" smtClean="0">
                <a:latin typeface="+mn-lt"/>
              </a:rPr>
              <a:t>correlation </a:t>
            </a:r>
            <a:r>
              <a:rPr lang="en-US" sz="2400" dirty="0">
                <a:latin typeface="+mn-lt"/>
              </a:rPr>
              <a:t>between </a:t>
            </a:r>
            <a:r>
              <a:rPr lang="en-US" sz="2400" dirty="0" smtClean="0">
                <a:latin typeface="+mn-lt"/>
              </a:rPr>
              <a:t>traits is strong.</a:t>
            </a:r>
            <a:endParaRPr lang="en-US" sz="2400" i="1" dirty="0">
              <a:latin typeface="+mn-lt"/>
            </a:endParaRPr>
          </a:p>
          <a:p>
            <a:endParaRPr lang="en-US" sz="2400" i="1" dirty="0">
              <a:latin typeface="+mn-lt"/>
            </a:endParaRPr>
          </a:p>
        </p:txBody>
      </p:sp>
      <p:sp>
        <p:nvSpPr>
          <p:cNvPr id="81" name="TextBox 80"/>
          <p:cNvSpPr txBox="1"/>
          <p:nvPr/>
        </p:nvSpPr>
        <p:spPr>
          <a:xfrm>
            <a:off x="22745981" y="23637240"/>
            <a:ext cx="8018991" cy="3046988"/>
          </a:xfrm>
          <a:prstGeom prst="rect">
            <a:avLst/>
          </a:prstGeom>
          <a:noFill/>
        </p:spPr>
        <p:txBody>
          <a:bodyPr wrap="square" rtlCol="0">
            <a:spAutoFit/>
          </a:bodyPr>
          <a:lstStyle/>
          <a:p>
            <a:r>
              <a:rPr lang="en-US" sz="2400" b="1" dirty="0" smtClean="0">
                <a:latin typeface="+mn-lt"/>
              </a:rPr>
              <a:t>Table 2.  Genetic variance in victim traits relative to that in exploiter traits in numerical simulations.  </a:t>
            </a:r>
            <a:r>
              <a:rPr lang="en-US" sz="2400" dirty="0" smtClean="0">
                <a:latin typeface="+mn-lt"/>
              </a:rPr>
              <a:t>Species-species </a:t>
            </a:r>
            <a:r>
              <a:rPr lang="en-US" sz="2400" dirty="0">
                <a:latin typeface="+mn-lt"/>
              </a:rPr>
              <a:t>interactions </a:t>
            </a:r>
            <a:r>
              <a:rPr lang="en-US" sz="2400" dirty="0" smtClean="0">
                <a:latin typeface="+mn-lt"/>
              </a:rPr>
              <a:t>generate disruptive selection on victim traits.  This effect is strongest when the number of traits is large.  Disruptive selection increases the genetic variance  in victim traits relative to exploiter traits.  Greater genetic variance allows victim species to evolve faster, and so to evolutionarily escape their exploiters.</a:t>
            </a:r>
            <a:endParaRPr lang="en-US" dirty="0"/>
          </a:p>
        </p:txBody>
      </p:sp>
      <p:graphicFrame>
        <p:nvGraphicFramePr>
          <p:cNvPr id="82" name="Table 81"/>
          <p:cNvGraphicFramePr>
            <a:graphicFrameLocks noGrp="1"/>
          </p:cNvGraphicFramePr>
          <p:nvPr>
            <p:extLst>
              <p:ext uri="{D42A27DB-BD31-4B8C-83A1-F6EECF244321}">
                <p14:modId xmlns:p14="http://schemas.microsoft.com/office/powerpoint/2010/main" xmlns="" val="1632574675"/>
              </p:ext>
            </p:extLst>
          </p:nvPr>
        </p:nvGraphicFramePr>
        <p:xfrm>
          <a:off x="22832672" y="20086164"/>
          <a:ext cx="7932300" cy="3108960"/>
        </p:xfrm>
        <a:graphic>
          <a:graphicData uri="http://schemas.openxmlformats.org/drawingml/2006/table">
            <a:tbl>
              <a:tblPr firstRow="1" bandRow="1">
                <a:tableStyleId>{5C22544A-7EE6-4342-B048-85BDC9FD1C3A}</a:tableStyleId>
              </a:tblPr>
              <a:tblGrid>
                <a:gridCol w="1586460"/>
                <a:gridCol w="1586460"/>
                <a:gridCol w="1586460"/>
                <a:gridCol w="1586460"/>
                <a:gridCol w="1586460"/>
              </a:tblGrid>
              <a:tr h="370840">
                <a:tc rowSpan="2">
                  <a:txBody>
                    <a:bodyPr/>
                    <a:lstStyle/>
                    <a:p>
                      <a:pPr algn="ctr"/>
                      <a:r>
                        <a:rPr lang="en-US" sz="2400" dirty="0" smtClean="0">
                          <a:solidFill>
                            <a:schemeClr val="tx1"/>
                          </a:solidFill>
                          <a:latin typeface="+mn-lt"/>
                          <a:ea typeface="Arial Unicode MS" pitchFamily="34" charset="-128"/>
                          <a:cs typeface="Arial Unicode MS" pitchFamily="34" charset="-128"/>
                        </a:rPr>
                        <a:t>Number of traits</a:t>
                      </a:r>
                      <a:endParaRPr lang="en-US" sz="2400" dirty="0">
                        <a:solidFill>
                          <a:schemeClr val="tx1"/>
                        </a:solidFill>
                        <a:latin typeface="+mn-lt"/>
                        <a:ea typeface="Arial Unicode MS" pitchFamily="34" charset="-128"/>
                        <a:cs typeface="Arial Unicode MS" pitchFamily="34" charset="-128"/>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2400" dirty="0" smtClean="0">
                          <a:solidFill>
                            <a:schemeClr val="tx1"/>
                          </a:solidFill>
                          <a:latin typeface="+mn-lt"/>
                          <a:ea typeface="Arial Unicode MS" pitchFamily="34" charset="-128"/>
                          <a:cs typeface="Arial Unicode MS" pitchFamily="34" charset="-128"/>
                        </a:rPr>
                        <a:t>Expected</a:t>
                      </a:r>
                      <a:r>
                        <a:rPr lang="en-US" sz="2400" baseline="0" dirty="0" smtClean="0">
                          <a:solidFill>
                            <a:schemeClr val="tx1"/>
                          </a:solidFill>
                          <a:latin typeface="+mn-lt"/>
                          <a:ea typeface="Arial Unicode MS" pitchFamily="34" charset="-128"/>
                          <a:cs typeface="Arial Unicode MS" pitchFamily="34" charset="-128"/>
                        </a:rPr>
                        <a:t> magnitude of correlations due to  </a:t>
                      </a:r>
                      <a:r>
                        <a:rPr lang="en-US" sz="2400" baseline="0" dirty="0" err="1" smtClean="0">
                          <a:solidFill>
                            <a:schemeClr val="tx1"/>
                          </a:solidFill>
                          <a:latin typeface="+mn-lt"/>
                          <a:ea typeface="Arial Unicode MS" pitchFamily="34" charset="-128"/>
                          <a:cs typeface="Arial Unicode MS" pitchFamily="34" charset="-128"/>
                        </a:rPr>
                        <a:t>pleiotropy</a:t>
                      </a:r>
                      <a:r>
                        <a:rPr lang="en-US" sz="2400" baseline="0" dirty="0" smtClean="0">
                          <a:solidFill>
                            <a:schemeClr val="tx1"/>
                          </a:solidFill>
                          <a:latin typeface="+mn-lt"/>
                          <a:ea typeface="Arial Unicode MS" pitchFamily="34" charset="-128"/>
                          <a:cs typeface="Arial Unicode MS" pitchFamily="34" charset="-128"/>
                        </a:rPr>
                        <a:t> in the absence of selection (</a:t>
                      </a:r>
                      <a:r>
                        <a:rPr lang="en-US" sz="2400" i="1" baseline="0" dirty="0" err="1" smtClean="0">
                          <a:solidFill>
                            <a:schemeClr val="tx1"/>
                          </a:solidFill>
                          <a:latin typeface="+mn-lt"/>
                          <a:ea typeface="Arial Unicode MS" pitchFamily="34" charset="-128"/>
                          <a:cs typeface="Arial Unicode MS" pitchFamily="34" charset="-128"/>
                        </a:rPr>
                        <a:t>r</a:t>
                      </a:r>
                      <a:r>
                        <a:rPr lang="en-US" sz="2400" i="1" baseline="-25000" dirty="0" err="1" smtClean="0">
                          <a:solidFill>
                            <a:schemeClr val="tx1"/>
                          </a:solidFill>
                          <a:latin typeface="+mn-lt"/>
                          <a:ea typeface="Arial Unicode MS" pitchFamily="34" charset="-128"/>
                          <a:cs typeface="Arial Unicode MS" pitchFamily="34" charset="-128"/>
                        </a:rPr>
                        <a:t>p</a:t>
                      </a:r>
                      <a:r>
                        <a:rPr lang="en-US" sz="2400" baseline="0" dirty="0" smtClean="0">
                          <a:solidFill>
                            <a:schemeClr val="tx1"/>
                          </a:solidFill>
                          <a:latin typeface="+mn-lt"/>
                          <a:ea typeface="Arial Unicode MS" pitchFamily="34" charset="-128"/>
                          <a:cs typeface="Arial Unicode MS" pitchFamily="34" charset="-128"/>
                        </a:rPr>
                        <a:t>)</a:t>
                      </a:r>
                      <a:endParaRPr lang="en-US" sz="2400" dirty="0">
                        <a:solidFill>
                          <a:schemeClr val="tx1"/>
                        </a:solidFill>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2400" dirty="0">
                        <a:latin typeface="Arial Narrow" pitchFamily="34" charset="0"/>
                        <a:ea typeface="Arial Unicode MS" pitchFamily="34" charset="-128"/>
                        <a:cs typeface="Arial Unicode MS"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latin typeface="Arial Narrow" pitchFamily="34" charset="0"/>
                        <a:ea typeface="Arial Unicode MS" pitchFamily="34" charset="-128"/>
                        <a:cs typeface="Arial Unicode MS"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latin typeface="Arial Narrow" pitchFamily="34" charset="0"/>
                        <a:ea typeface="Arial Unicode MS" pitchFamily="34" charset="-128"/>
                        <a:cs typeface="Arial Unicode MS"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US" sz="2400" dirty="0">
                        <a:latin typeface="Arial Narrow" pitchFamily="34" charset="0"/>
                        <a:ea typeface="Arial Unicode MS" pitchFamily="34" charset="-128"/>
                        <a:cs typeface="Arial Unicode MS"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i="1" dirty="0" err="1" smtClean="0">
                          <a:latin typeface="+mn-lt"/>
                          <a:ea typeface="Arial Unicode MS" pitchFamily="34" charset="-128"/>
                          <a:cs typeface="Arial Unicode MS" pitchFamily="34" charset="-128"/>
                        </a:rPr>
                        <a:t>r</a:t>
                      </a:r>
                      <a:r>
                        <a:rPr lang="en-US" sz="2400" b="1" i="1" baseline="-25000" dirty="0" err="1" smtClean="0">
                          <a:latin typeface="+mn-lt"/>
                          <a:ea typeface="Arial Unicode MS" pitchFamily="34" charset="-128"/>
                          <a:cs typeface="Arial Unicode MS" pitchFamily="34" charset="-128"/>
                        </a:rPr>
                        <a:t>p</a:t>
                      </a:r>
                      <a:r>
                        <a:rPr lang="en-US" sz="2400" b="1" dirty="0" smtClean="0">
                          <a:latin typeface="+mn-lt"/>
                          <a:ea typeface="Arial Unicode MS" pitchFamily="34" charset="-128"/>
                          <a:cs typeface="Arial Unicode MS" pitchFamily="34" charset="-128"/>
                        </a:rPr>
                        <a:t>=1.00</a:t>
                      </a:r>
                      <a:endParaRPr lang="en-US" sz="2400" b="1"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i="1" dirty="0" err="1" smtClean="0">
                          <a:latin typeface="+mn-lt"/>
                          <a:ea typeface="Arial Unicode MS" pitchFamily="34" charset="-128"/>
                          <a:cs typeface="Arial Unicode MS" pitchFamily="34" charset="-128"/>
                        </a:rPr>
                        <a:t>r</a:t>
                      </a:r>
                      <a:r>
                        <a:rPr lang="en-US" sz="2400" b="1" i="1" baseline="-25000" dirty="0" err="1" smtClean="0">
                          <a:latin typeface="+mn-lt"/>
                          <a:ea typeface="Arial Unicode MS" pitchFamily="34" charset="-128"/>
                          <a:cs typeface="Arial Unicode MS" pitchFamily="34" charset="-128"/>
                        </a:rPr>
                        <a:t>p</a:t>
                      </a:r>
                      <a:r>
                        <a:rPr lang="en-US" sz="2400" b="1" dirty="0" smtClean="0">
                          <a:latin typeface="+mn-lt"/>
                          <a:ea typeface="Arial Unicode MS" pitchFamily="34" charset="-128"/>
                          <a:cs typeface="Arial Unicode MS" pitchFamily="34" charset="-128"/>
                        </a:rPr>
                        <a:t>=0.26</a:t>
                      </a:r>
                      <a:endParaRPr lang="en-US" sz="2400" b="1"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i="1" dirty="0" err="1" smtClean="0">
                          <a:latin typeface="+mn-lt"/>
                          <a:ea typeface="Arial Unicode MS" pitchFamily="34" charset="-128"/>
                          <a:cs typeface="Arial Unicode MS" pitchFamily="34" charset="-128"/>
                        </a:rPr>
                        <a:t>r</a:t>
                      </a:r>
                      <a:r>
                        <a:rPr lang="en-US" sz="2400" b="1" i="1" baseline="-25000" dirty="0" err="1" smtClean="0">
                          <a:latin typeface="+mn-lt"/>
                          <a:ea typeface="Arial Unicode MS" pitchFamily="34" charset="-128"/>
                          <a:cs typeface="Arial Unicode MS" pitchFamily="34" charset="-128"/>
                        </a:rPr>
                        <a:t>p</a:t>
                      </a:r>
                      <a:r>
                        <a:rPr lang="en-US" sz="2400" b="1" dirty="0" smtClean="0">
                          <a:latin typeface="+mn-lt"/>
                          <a:ea typeface="Arial Unicode MS" pitchFamily="34" charset="-128"/>
                          <a:cs typeface="Arial Unicode MS" pitchFamily="34" charset="-128"/>
                        </a:rPr>
                        <a:t>=0.08</a:t>
                      </a:r>
                      <a:endParaRPr lang="en-US" sz="2400" b="1"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i="1" dirty="0" err="1" smtClean="0">
                          <a:latin typeface="+mn-lt"/>
                          <a:ea typeface="Arial Unicode MS" pitchFamily="34" charset="-128"/>
                          <a:cs typeface="Arial Unicode MS" pitchFamily="34" charset="-128"/>
                        </a:rPr>
                        <a:t>r</a:t>
                      </a:r>
                      <a:r>
                        <a:rPr lang="en-US" sz="2400" b="1" i="1" baseline="-25000" dirty="0" err="1" smtClean="0">
                          <a:latin typeface="+mn-lt"/>
                          <a:ea typeface="Arial Unicode MS" pitchFamily="34" charset="-128"/>
                          <a:cs typeface="Arial Unicode MS" pitchFamily="34" charset="-128"/>
                        </a:rPr>
                        <a:t>p</a:t>
                      </a:r>
                      <a:r>
                        <a:rPr lang="en-US" sz="2400" b="1" dirty="0" smtClean="0">
                          <a:latin typeface="+mn-lt"/>
                          <a:ea typeface="Arial Unicode MS" pitchFamily="34" charset="-128"/>
                          <a:cs typeface="Arial Unicode MS" pitchFamily="34" charset="-128"/>
                        </a:rPr>
                        <a:t>=0.00</a:t>
                      </a:r>
                      <a:endParaRPr lang="en-US" sz="2400" b="1"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400" b="1" i="1" dirty="0" smtClean="0">
                          <a:latin typeface="+mn-lt"/>
                          <a:ea typeface="Arial Unicode MS" pitchFamily="34" charset="-128"/>
                          <a:cs typeface="Arial Unicode MS" pitchFamily="34" charset="-128"/>
                        </a:rPr>
                        <a:t>n</a:t>
                      </a:r>
                      <a:r>
                        <a:rPr lang="en-US" sz="2400" b="1" dirty="0" smtClean="0">
                          <a:latin typeface="+mn-lt"/>
                          <a:ea typeface="Arial Unicode MS" pitchFamily="34" charset="-128"/>
                          <a:cs typeface="Arial Unicode MS" pitchFamily="34" charset="-128"/>
                        </a:rPr>
                        <a:t>=1</a:t>
                      </a:r>
                      <a:endParaRPr lang="en-US" sz="2400" b="1"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2.015</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400" b="1" i="1" dirty="0" smtClean="0">
                          <a:latin typeface="+mn-lt"/>
                          <a:ea typeface="Arial Unicode MS" pitchFamily="34" charset="-128"/>
                          <a:cs typeface="Arial Unicode MS" pitchFamily="34" charset="-128"/>
                        </a:rPr>
                        <a:t>n</a:t>
                      </a:r>
                      <a:r>
                        <a:rPr lang="en-US" sz="2400" b="1" dirty="0" smtClean="0">
                          <a:latin typeface="+mn-lt"/>
                          <a:ea typeface="Arial Unicode MS" pitchFamily="34" charset="-128"/>
                          <a:cs typeface="Arial Unicode MS" pitchFamily="34" charset="-128"/>
                        </a:rPr>
                        <a:t>=2</a:t>
                      </a:r>
                      <a:endParaRPr lang="en-US" sz="2400" b="1"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3.270</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2.609</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2.472</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2.444</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400" b="1" i="1" dirty="0" smtClean="0">
                          <a:latin typeface="+mn-lt"/>
                          <a:ea typeface="Arial Unicode MS" pitchFamily="34" charset="-128"/>
                          <a:cs typeface="Arial Unicode MS" pitchFamily="34" charset="-128"/>
                        </a:rPr>
                        <a:t>n</a:t>
                      </a:r>
                      <a:r>
                        <a:rPr lang="en-US" sz="2400" b="1" dirty="0" smtClean="0">
                          <a:latin typeface="+mn-lt"/>
                          <a:ea typeface="Arial Unicode MS" pitchFamily="34" charset="-128"/>
                          <a:cs typeface="Arial Unicode MS" pitchFamily="34" charset="-128"/>
                        </a:rPr>
                        <a:t>=4</a:t>
                      </a:r>
                      <a:endParaRPr lang="en-US" sz="2400" b="1"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6.802</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3.876</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3.521</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3.484</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400" b="1" i="1" dirty="0" smtClean="0">
                          <a:latin typeface="+mn-lt"/>
                          <a:ea typeface="Arial Unicode MS" pitchFamily="34" charset="-128"/>
                          <a:cs typeface="Arial Unicode MS" pitchFamily="34" charset="-128"/>
                        </a:rPr>
                        <a:t>n</a:t>
                      </a:r>
                      <a:r>
                        <a:rPr lang="en-US" sz="2400" b="1" dirty="0" smtClean="0">
                          <a:latin typeface="+mn-lt"/>
                          <a:ea typeface="Arial Unicode MS" pitchFamily="34" charset="-128"/>
                          <a:cs typeface="Arial Unicode MS" pitchFamily="34" charset="-128"/>
                        </a:rPr>
                        <a:t>=8</a:t>
                      </a:r>
                      <a:endParaRPr lang="en-US" sz="2400" b="1"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14.388</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7.229</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6.535</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ea typeface="Arial Unicode MS" pitchFamily="34" charset="-128"/>
                          <a:cs typeface="Arial Unicode MS" pitchFamily="34" charset="-128"/>
                        </a:rPr>
                        <a:t>6.848</a:t>
                      </a:r>
                      <a:endParaRPr lang="en-US" sz="2400" dirty="0">
                        <a:latin typeface="+mn-lt"/>
                        <a:ea typeface="Arial Unicode MS" pitchFamily="34" charset="-128"/>
                        <a:cs typeface="Arial Unicode MS"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9" name="Picture 18"/>
          <p:cNvPicPr>
            <a:picLocks noChangeAspect="1"/>
          </p:cNvPicPr>
          <p:nvPr/>
        </p:nvPicPr>
        <p:blipFill rotWithShape="1">
          <a:blip r:embed="rId10">
            <a:extLst>
              <a:ext uri="{28A0092B-C50C-407E-A947-70E740481C1C}">
                <a14:useLocalDpi xmlns:a14="http://schemas.microsoft.com/office/drawing/2010/main" xmlns="" val="0"/>
              </a:ext>
            </a:extLst>
          </a:blip>
          <a:srcRect t="288" r="374" b="15107"/>
          <a:stretch/>
        </p:blipFill>
        <p:spPr>
          <a:xfrm>
            <a:off x="2582871" y="14617740"/>
            <a:ext cx="2513544" cy="2560063"/>
          </a:xfrm>
          <a:prstGeom prst="rect">
            <a:avLst/>
          </a:prstGeom>
          <a:ln w="12700">
            <a:solidFill>
              <a:schemeClr val="tx1">
                <a:lumMod val="65000"/>
                <a:lumOff val="35000"/>
              </a:schemeClr>
            </a:solidFill>
          </a:ln>
        </p:spPr>
      </p:pic>
      <p:sp>
        <p:nvSpPr>
          <p:cNvPr id="36" name="Rectangle 35"/>
          <p:cNvSpPr/>
          <p:nvPr/>
        </p:nvSpPr>
        <p:spPr>
          <a:xfrm>
            <a:off x="36393120" y="2560320"/>
            <a:ext cx="5669280" cy="1645920"/>
          </a:xfrm>
          <a:prstGeom prst="rect">
            <a:avLst/>
          </a:prstGeom>
          <a:solidFill>
            <a:srgbClr val="FFD85D"/>
          </a:solid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Helvetica" pitchFamily="34" charset="0"/>
                <a:cs typeface="Helvetica" pitchFamily="34" charset="0"/>
              </a:rPr>
              <a:t>Use sentence case in the title, all lowercase except first word.</a:t>
            </a:r>
            <a:endParaRPr lang="en-US" dirty="0">
              <a:solidFill>
                <a:schemeClr val="tx1"/>
              </a:solidFill>
              <a:latin typeface="Helvetica" pitchFamily="34" charset="0"/>
              <a:cs typeface="Helvetica" pitchFamily="34" charset="0"/>
            </a:endParaRPr>
          </a:p>
        </p:txBody>
      </p:sp>
      <p:cxnSp>
        <p:nvCxnSpPr>
          <p:cNvPr id="38" name="Straight Arrow Connector 37"/>
          <p:cNvCxnSpPr/>
          <p:nvPr/>
        </p:nvCxnSpPr>
        <p:spPr>
          <a:xfrm flipH="1" flipV="1">
            <a:off x="34518600" y="2228850"/>
            <a:ext cx="1885951" cy="1085851"/>
          </a:xfrm>
          <a:prstGeom prst="straightConnector1">
            <a:avLst/>
          </a:prstGeom>
          <a:ln w="4445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8427720" y="9027795"/>
            <a:ext cx="5669280" cy="1645920"/>
          </a:xfrm>
          <a:prstGeom prst="rect">
            <a:avLst/>
          </a:prstGeom>
          <a:solidFill>
            <a:srgbClr val="FFD85D"/>
          </a:solid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Helvetica" pitchFamily="34" charset="0"/>
                <a:cs typeface="Helvetica" pitchFamily="34" charset="0"/>
              </a:rPr>
              <a:t>If you include a photo, add a thin gray or black border.</a:t>
            </a:r>
            <a:endParaRPr lang="en-US" dirty="0">
              <a:solidFill>
                <a:schemeClr val="tx1"/>
              </a:solidFill>
              <a:latin typeface="Helvetica" pitchFamily="34" charset="0"/>
              <a:cs typeface="Helvetica" pitchFamily="34" charset="0"/>
            </a:endParaRPr>
          </a:p>
        </p:txBody>
      </p:sp>
      <p:cxnSp>
        <p:nvCxnSpPr>
          <p:cNvPr id="42" name="Straight Arrow Connector 41"/>
          <p:cNvCxnSpPr/>
          <p:nvPr/>
        </p:nvCxnSpPr>
        <p:spPr>
          <a:xfrm flipH="1" flipV="1">
            <a:off x="10353675" y="10725150"/>
            <a:ext cx="1885951" cy="1085851"/>
          </a:xfrm>
          <a:prstGeom prst="straightConnector1">
            <a:avLst/>
          </a:prstGeom>
          <a:ln w="44450">
            <a:solidFill>
              <a:srgbClr val="FF0000"/>
            </a:solidFill>
            <a:headEnd type="stealth" w="lg" len="lg"/>
            <a:tailEnd type="none" w="lg" len="lg"/>
          </a:ln>
        </p:spPr>
        <p:style>
          <a:lnRef idx="2">
            <a:schemeClr val="accent1"/>
          </a:lnRef>
          <a:fillRef idx="0">
            <a:schemeClr val="accent1"/>
          </a:fillRef>
          <a:effectRef idx="1">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3831</TotalTime>
  <Words>764</Words>
  <Application>Microsoft Office PowerPoint</Application>
  <PresentationFormat>Custom</PresentationFormat>
  <Paragraphs>111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Swarthmore College</Company>
  <LinksUpToDate>false</LinksUpToDate>
  <SharedDoc>false</SharedDoc>
  <HyperlinkBase>http://www.swarthmore.edu/NatSci/cpurrin1/posteradvice.htm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creator>Colin Purrington</dc:creator>
  <dc:description>Suggestions and gripes to: cpurrin1@swarthmore.edu</dc:description>
  <cp:lastModifiedBy>User</cp:lastModifiedBy>
  <cp:revision>535</cp:revision>
  <cp:lastPrinted>2011-08-15T20:23:28Z</cp:lastPrinted>
  <dcterms:created xsi:type="dcterms:W3CDTF">2010-04-29T19:10:14Z</dcterms:created>
  <dcterms:modified xsi:type="dcterms:W3CDTF">2012-02-07T15:36:15Z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