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77" r:id="rId2"/>
    <p:sldId id="349" r:id="rId3"/>
    <p:sldId id="350" r:id="rId4"/>
    <p:sldId id="351" r:id="rId5"/>
    <p:sldId id="352" r:id="rId6"/>
    <p:sldId id="366" r:id="rId7"/>
    <p:sldId id="353" r:id="rId8"/>
    <p:sldId id="354" r:id="rId9"/>
    <p:sldId id="355" r:id="rId10"/>
    <p:sldId id="356" r:id="rId11"/>
    <p:sldId id="357" r:id="rId12"/>
    <p:sldId id="360" r:id="rId13"/>
    <p:sldId id="358" r:id="rId14"/>
    <p:sldId id="359" r:id="rId15"/>
    <p:sldId id="367" r:id="rId16"/>
    <p:sldId id="362" r:id="rId17"/>
    <p:sldId id="365" r:id="rId18"/>
    <p:sldId id="363" r:id="rId19"/>
    <p:sldId id="36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oss, Louis J" initials="GLJ" lastIdx="1" clrIdx="0">
    <p:extLst>
      <p:ext uri="{19B8F6BF-5375-455C-9EA6-DF929625EA0E}">
        <p15:presenceInfo xmlns:p15="http://schemas.microsoft.com/office/powerpoint/2012/main" userId="S::lgross@utk.edu::56d99857-4224-44aa-8bb9-cb76be3776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3778"/>
  </p:normalViewPr>
  <p:slideViewPr>
    <p:cSldViewPr snapToGrid="0" snapToObjects="1">
      <p:cViewPr>
        <p:scale>
          <a:sx n="104" d="100"/>
          <a:sy n="104" d="100"/>
        </p:scale>
        <p:origin x="188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C08812-BCCD-9543-BDE1-B97261427611}" type="datetimeFigureOut">
              <a:rPr lang="en-US" smtClean="0"/>
              <a:t>10/14/20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4B33C4-F5A6-D64C-B472-5E105293198D}" type="slidenum">
              <a:rPr lang="en-US" smtClean="0"/>
              <a:t>‹#›</a:t>
            </a:fld>
            <a:endParaRPr lang="en-US"/>
          </a:p>
        </p:txBody>
      </p:sp>
    </p:spTree>
    <p:extLst>
      <p:ext uri="{BB962C8B-B14F-4D97-AF65-F5344CB8AC3E}">
        <p14:creationId xmlns:p14="http://schemas.microsoft.com/office/powerpoint/2010/main" val="3709546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D7A24D-02F1-0D40-9F43-8EE6978048E0}" type="datetimeFigureOut">
              <a:rPr lang="en-US" smtClean="0"/>
              <a:t>10/14/20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99078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D7A24D-02F1-0D40-9F43-8EE6978048E0}" type="datetimeFigureOut">
              <a:rPr lang="en-US" smtClean="0"/>
              <a:t>10/14/20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2165380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D7A24D-02F1-0D40-9F43-8EE6978048E0}" type="datetimeFigureOut">
              <a:rPr lang="en-US" smtClean="0"/>
              <a:t>10/14/20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1516990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D7A24D-02F1-0D40-9F43-8EE6978048E0}" type="datetimeFigureOut">
              <a:rPr lang="en-US" smtClean="0"/>
              <a:t>10/14/20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113855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D7A24D-02F1-0D40-9F43-8EE6978048E0}" type="datetimeFigureOut">
              <a:rPr lang="en-US" smtClean="0"/>
              <a:t>10/14/20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1454854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D7A24D-02F1-0D40-9F43-8EE6978048E0}" type="datetimeFigureOut">
              <a:rPr lang="en-US" smtClean="0"/>
              <a:t>10/14/20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2064377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D7A24D-02F1-0D40-9F43-8EE6978048E0}" type="datetimeFigureOut">
              <a:rPr lang="en-US" smtClean="0"/>
              <a:t>10/14/20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180907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D7A24D-02F1-0D40-9F43-8EE6978048E0}" type="datetimeFigureOut">
              <a:rPr lang="en-US" smtClean="0"/>
              <a:t>10/14/20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1704631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D7A24D-02F1-0D40-9F43-8EE6978048E0}" type="datetimeFigureOut">
              <a:rPr lang="en-US" smtClean="0"/>
              <a:t>10/14/20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117172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D7A24D-02F1-0D40-9F43-8EE6978048E0}" type="datetimeFigureOut">
              <a:rPr lang="en-US" smtClean="0"/>
              <a:t>10/14/20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1138810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D7A24D-02F1-0D40-9F43-8EE6978048E0}" type="datetimeFigureOut">
              <a:rPr lang="en-US" smtClean="0"/>
              <a:t>10/14/20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3444049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D7A24D-02F1-0D40-9F43-8EE6978048E0}" type="datetimeFigureOut">
              <a:rPr lang="en-US" smtClean="0"/>
              <a:t>10/14/20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4AF662-3B32-6148-ACEC-981A337A9BFD}" type="slidenum">
              <a:rPr lang="en-US" smtClean="0"/>
              <a:t>‹#›</a:t>
            </a:fld>
            <a:endParaRPr lang="en-US"/>
          </a:p>
        </p:txBody>
      </p:sp>
    </p:spTree>
    <p:extLst>
      <p:ext uri="{BB962C8B-B14F-4D97-AF65-F5344CB8AC3E}">
        <p14:creationId xmlns:p14="http://schemas.microsoft.com/office/powerpoint/2010/main" val="1340647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7EAAEFF-D447-7740-A530-A37CE111127B}"/>
              </a:ext>
            </a:extLst>
          </p:cNvPr>
          <p:cNvSpPr>
            <a:spLocks noGrp="1"/>
          </p:cNvSpPr>
          <p:nvPr>
            <p:ph type="ctrTitle"/>
          </p:nvPr>
        </p:nvSpPr>
        <p:spPr>
          <a:xfrm>
            <a:off x="756557" y="538619"/>
            <a:ext cx="7630886" cy="1716511"/>
          </a:xfrm>
        </p:spPr>
        <p:txBody>
          <a:bodyPr>
            <a:normAutofit fontScale="90000"/>
          </a:bodyPr>
          <a:lstStyle/>
          <a:p>
            <a:r>
              <a:rPr lang="en-US" sz="2800" b="1" dirty="0"/>
              <a:t>Math/EEB 589 - Mathematics of Machine Learning Methods in Ecology and Environmental Science</a:t>
            </a:r>
            <a:br>
              <a:rPr lang="en-US" sz="2800" b="1" dirty="0"/>
            </a:br>
            <a:r>
              <a:rPr lang="en-US" sz="2800" b="1" dirty="0"/>
              <a:t>Unsupervised Learning Methods: Dimension Reduction and  PCA </a:t>
            </a:r>
            <a:br>
              <a:rPr lang="en-US" sz="2800" b="1" dirty="0"/>
            </a:br>
            <a:r>
              <a:rPr lang="en-US" sz="2800" b="1" dirty="0"/>
              <a:t> </a:t>
            </a:r>
          </a:p>
        </p:txBody>
      </p:sp>
      <p:sp>
        <p:nvSpPr>
          <p:cNvPr id="2" name="TextBox 1">
            <a:extLst>
              <a:ext uri="{FF2B5EF4-FFF2-40B4-BE49-F238E27FC236}">
                <a16:creationId xmlns:a16="http://schemas.microsoft.com/office/drawing/2014/main" id="{8E39BABD-9296-614D-B7FC-5F100780CBF0}"/>
              </a:ext>
            </a:extLst>
          </p:cNvPr>
          <p:cNvSpPr txBox="1"/>
          <p:nvPr/>
        </p:nvSpPr>
        <p:spPr>
          <a:xfrm>
            <a:off x="-1565753" y="2430049"/>
            <a:ext cx="184731" cy="369332"/>
          </a:xfrm>
          <a:prstGeom prst="rect">
            <a:avLst/>
          </a:prstGeom>
          <a:noFill/>
        </p:spPr>
        <p:txBody>
          <a:bodyPr wrap="none" rtlCol="0">
            <a:spAutoFit/>
          </a:bodyPr>
          <a:lstStyle/>
          <a:p>
            <a:endParaRPr lang="en-US" dirty="0"/>
          </a:p>
        </p:txBody>
      </p:sp>
      <p:sp>
        <p:nvSpPr>
          <p:cNvPr id="8" name="Content Placeholder 2">
            <a:extLst>
              <a:ext uri="{FF2B5EF4-FFF2-40B4-BE49-F238E27FC236}">
                <a16:creationId xmlns:a16="http://schemas.microsoft.com/office/drawing/2014/main" id="{49D53CA5-0A17-0341-94A7-287188FEC0A6}"/>
              </a:ext>
            </a:extLst>
          </p:cNvPr>
          <p:cNvSpPr txBox="1">
            <a:spLocks/>
          </p:cNvSpPr>
          <p:nvPr/>
        </p:nvSpPr>
        <p:spPr>
          <a:xfrm>
            <a:off x="628650" y="2063512"/>
            <a:ext cx="78867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i="1" dirty="0"/>
              <a:t>The objective of dimension reduction is to provide a means to simplify a multivariate data set allowing you to visualize the structure of the data set to uncover interesting patterns. So in general these include methods to develop an efficient representation of a multidimensional dataset by moving it to 2 or 3-dimensional space. These methods do not involve a training set but focus on simplifying a complex dataset. </a:t>
            </a:r>
          </a:p>
          <a:p>
            <a:pPr algn="l"/>
            <a:r>
              <a:rPr lang="en-US" b="1" i="1" dirty="0"/>
              <a:t>Principal component analysis </a:t>
            </a:r>
            <a:r>
              <a:rPr lang="en-US" i="1" dirty="0"/>
              <a:t>(</a:t>
            </a:r>
            <a:r>
              <a:rPr lang="en-US" b="1" i="1" dirty="0"/>
              <a:t>PCA</a:t>
            </a:r>
            <a:r>
              <a:rPr lang="en-US" i="1" dirty="0"/>
              <a:t>) is one of a set of projection methods that choose one or more linear combination of the measurement variables to maximize some metric of how “interesting”  the result is. PCA reduces the number of variables while retaining the variation in the data. </a:t>
            </a:r>
          </a:p>
        </p:txBody>
      </p:sp>
    </p:spTree>
    <p:extLst>
      <p:ext uri="{BB962C8B-B14F-4D97-AF65-F5344CB8AC3E}">
        <p14:creationId xmlns:p14="http://schemas.microsoft.com/office/powerpoint/2010/main" val="3222454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7EAAEFF-D447-7740-A530-A37CE111127B}"/>
              </a:ext>
            </a:extLst>
          </p:cNvPr>
          <p:cNvSpPr>
            <a:spLocks noGrp="1"/>
          </p:cNvSpPr>
          <p:nvPr>
            <p:ph type="ctrTitle"/>
          </p:nvPr>
        </p:nvSpPr>
        <p:spPr>
          <a:xfrm>
            <a:off x="628650" y="-586409"/>
            <a:ext cx="7630886" cy="1716511"/>
          </a:xfrm>
        </p:spPr>
        <p:txBody>
          <a:bodyPr>
            <a:normAutofit/>
          </a:bodyPr>
          <a:lstStyle/>
          <a:p>
            <a:r>
              <a:rPr lang="en-US" sz="2800" b="1" dirty="0"/>
              <a:t>Unsupervised Learning Methods: PCA</a:t>
            </a:r>
            <a:br>
              <a:rPr lang="en-US" sz="2800" b="1" dirty="0"/>
            </a:br>
            <a:r>
              <a:rPr lang="en-US" sz="2800" b="1" dirty="0"/>
              <a:t> </a:t>
            </a:r>
          </a:p>
        </p:txBody>
      </p:sp>
      <p:sp>
        <p:nvSpPr>
          <p:cNvPr id="2" name="TextBox 1">
            <a:extLst>
              <a:ext uri="{FF2B5EF4-FFF2-40B4-BE49-F238E27FC236}">
                <a16:creationId xmlns:a16="http://schemas.microsoft.com/office/drawing/2014/main" id="{8E39BABD-9296-614D-B7FC-5F100780CBF0}"/>
              </a:ext>
            </a:extLst>
          </p:cNvPr>
          <p:cNvSpPr txBox="1"/>
          <p:nvPr/>
        </p:nvSpPr>
        <p:spPr>
          <a:xfrm>
            <a:off x="-1565753" y="2430049"/>
            <a:ext cx="184731" cy="369332"/>
          </a:xfrm>
          <a:prstGeom prst="rect">
            <a:avLst/>
          </a:prstGeom>
          <a:noFill/>
        </p:spPr>
        <p:txBody>
          <a:bodyPr wrap="none" rtlCol="0">
            <a:spAutoFit/>
          </a:bodyPr>
          <a:lstStyle/>
          <a:p>
            <a:endParaRPr lang="en-US" dirty="0"/>
          </a:p>
        </p:txBody>
      </p:sp>
      <p:sp>
        <p:nvSpPr>
          <p:cNvPr id="8" name="Content Placeholder 2">
            <a:extLst>
              <a:ext uri="{FF2B5EF4-FFF2-40B4-BE49-F238E27FC236}">
                <a16:creationId xmlns:a16="http://schemas.microsoft.com/office/drawing/2014/main" id="{49D53CA5-0A17-0341-94A7-287188FEC0A6}"/>
              </a:ext>
            </a:extLst>
          </p:cNvPr>
          <p:cNvSpPr txBox="1">
            <a:spLocks/>
          </p:cNvSpPr>
          <p:nvPr/>
        </p:nvSpPr>
        <p:spPr>
          <a:xfrm>
            <a:off x="628650" y="974151"/>
            <a:ext cx="7886700" cy="45616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i="1" dirty="0"/>
              <a:t>In application, a question is how to interpret the various PCA components. In general one should not expect that the PCA components should be readily interpretable without some understanding of the underlying measurements. Typically, you would look at the loadings (weights) assigned to the first components variable to see if there are some that are more highly weighted than others and try to interpret this limited combination of variables with highest weights. For example, in analysis of measurements on morphology and dry mass of various components of a carnivorous “pitcher” plant, the first PCA component assigns high weights to three measurements that together are a proxy for “size” of the pitcher (see Chapter 12 of </a:t>
            </a:r>
            <a:r>
              <a:rPr lang="en-US" i="1" dirty="0" err="1"/>
              <a:t>Gotelli</a:t>
            </a:r>
            <a:r>
              <a:rPr lang="en-US" i="1" dirty="0"/>
              <a:t> and Ellison, a Primer of Ecological Statistics)</a:t>
            </a:r>
          </a:p>
          <a:p>
            <a:pPr algn="l"/>
            <a:endParaRPr lang="en-US" i="1" dirty="0"/>
          </a:p>
        </p:txBody>
      </p:sp>
    </p:spTree>
    <p:extLst>
      <p:ext uri="{BB962C8B-B14F-4D97-AF65-F5344CB8AC3E}">
        <p14:creationId xmlns:p14="http://schemas.microsoft.com/office/powerpoint/2010/main" val="2145120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7EAAEFF-D447-7740-A530-A37CE111127B}"/>
              </a:ext>
            </a:extLst>
          </p:cNvPr>
          <p:cNvSpPr>
            <a:spLocks noGrp="1"/>
          </p:cNvSpPr>
          <p:nvPr>
            <p:ph type="ctrTitle"/>
          </p:nvPr>
        </p:nvSpPr>
        <p:spPr>
          <a:xfrm>
            <a:off x="628650" y="-586409"/>
            <a:ext cx="7630886" cy="1716511"/>
          </a:xfrm>
        </p:spPr>
        <p:txBody>
          <a:bodyPr>
            <a:normAutofit/>
          </a:bodyPr>
          <a:lstStyle/>
          <a:p>
            <a:r>
              <a:rPr lang="en-US" sz="2800" b="1" dirty="0"/>
              <a:t>Unsupervised Learning Methods: Factor Analysis</a:t>
            </a:r>
            <a:br>
              <a:rPr lang="en-US" sz="2800" b="1" dirty="0"/>
            </a:br>
            <a:r>
              <a:rPr lang="en-US" sz="2800" b="1" dirty="0"/>
              <a:t> </a:t>
            </a:r>
          </a:p>
        </p:txBody>
      </p:sp>
      <p:sp>
        <p:nvSpPr>
          <p:cNvPr id="2" name="TextBox 1">
            <a:extLst>
              <a:ext uri="{FF2B5EF4-FFF2-40B4-BE49-F238E27FC236}">
                <a16:creationId xmlns:a16="http://schemas.microsoft.com/office/drawing/2014/main" id="{8E39BABD-9296-614D-B7FC-5F100780CBF0}"/>
              </a:ext>
            </a:extLst>
          </p:cNvPr>
          <p:cNvSpPr txBox="1"/>
          <p:nvPr/>
        </p:nvSpPr>
        <p:spPr>
          <a:xfrm>
            <a:off x="-1565753" y="2430049"/>
            <a:ext cx="184731" cy="369332"/>
          </a:xfrm>
          <a:prstGeom prst="rect">
            <a:avLst/>
          </a:prstGeom>
          <a:noFill/>
        </p:spPr>
        <p:txBody>
          <a:bodyPr wrap="none" rtlCol="0">
            <a:spAutoFit/>
          </a:bodyPr>
          <a:lstStyle/>
          <a:p>
            <a:endParaRPr lang="en-US" dirty="0"/>
          </a:p>
        </p:txBody>
      </p:sp>
      <p:sp>
        <p:nvSpPr>
          <p:cNvPr id="8" name="Content Placeholder 2">
            <a:extLst>
              <a:ext uri="{FF2B5EF4-FFF2-40B4-BE49-F238E27FC236}">
                <a16:creationId xmlns:a16="http://schemas.microsoft.com/office/drawing/2014/main" id="{49D53CA5-0A17-0341-94A7-287188FEC0A6}"/>
              </a:ext>
            </a:extLst>
          </p:cNvPr>
          <p:cNvSpPr txBox="1">
            <a:spLocks/>
          </p:cNvSpPr>
          <p:nvPr/>
        </p:nvSpPr>
        <p:spPr>
          <a:xfrm>
            <a:off x="628650" y="974151"/>
            <a:ext cx="7886700" cy="45616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i="1" dirty="0"/>
              <a:t>Factor analysis (FA) has the similar objective to PCA of reducing the dimensionality of the data but rather than creating new variables that are linear combinations of the measurements, FA considers each of the measurement variables to be linear combinations of some underlying factors. So in this sense, FA is PCA in reverse. </a:t>
            </a:r>
          </a:p>
          <a:p>
            <a:pPr algn="l"/>
            <a:r>
              <a:rPr lang="en-US" i="1" dirty="0"/>
              <a:t>In practice, FA begins by doing a PCA, using scree plot or other method to choose a limited set of the PCA components, normalizing these PCA components (which are then called factors), and taking a linear combination of these factors to create a factor model. Similar to a PCA, a factor model is used to analyze how much of the variance of the data is explained by each factor. </a:t>
            </a:r>
          </a:p>
        </p:txBody>
      </p:sp>
    </p:spTree>
    <p:extLst>
      <p:ext uri="{BB962C8B-B14F-4D97-AF65-F5344CB8AC3E}">
        <p14:creationId xmlns:p14="http://schemas.microsoft.com/office/powerpoint/2010/main" val="2887889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7EAAEFF-D447-7740-A530-A37CE111127B}"/>
              </a:ext>
            </a:extLst>
          </p:cNvPr>
          <p:cNvSpPr>
            <a:spLocks noGrp="1"/>
          </p:cNvSpPr>
          <p:nvPr>
            <p:ph type="ctrTitle"/>
          </p:nvPr>
        </p:nvSpPr>
        <p:spPr>
          <a:xfrm>
            <a:off x="628650" y="-153923"/>
            <a:ext cx="7630886" cy="1716511"/>
          </a:xfrm>
        </p:spPr>
        <p:txBody>
          <a:bodyPr>
            <a:normAutofit/>
          </a:bodyPr>
          <a:lstStyle/>
          <a:p>
            <a:r>
              <a:rPr lang="en-US" sz="2800" b="1" dirty="0"/>
              <a:t>Unsupervised Learning Methods: Multidimensional scaling</a:t>
            </a:r>
            <a:br>
              <a:rPr lang="en-US" sz="2800" b="1" dirty="0"/>
            </a:br>
            <a:r>
              <a:rPr lang="en-US" sz="2800" b="1" dirty="0"/>
              <a:t> </a:t>
            </a:r>
          </a:p>
        </p:txBody>
      </p:sp>
      <p:sp>
        <p:nvSpPr>
          <p:cNvPr id="2" name="TextBox 1">
            <a:extLst>
              <a:ext uri="{FF2B5EF4-FFF2-40B4-BE49-F238E27FC236}">
                <a16:creationId xmlns:a16="http://schemas.microsoft.com/office/drawing/2014/main" id="{8E39BABD-9296-614D-B7FC-5F100780CBF0}"/>
              </a:ext>
            </a:extLst>
          </p:cNvPr>
          <p:cNvSpPr txBox="1"/>
          <p:nvPr/>
        </p:nvSpPr>
        <p:spPr>
          <a:xfrm>
            <a:off x="-1565753" y="2430049"/>
            <a:ext cx="184731" cy="369332"/>
          </a:xfrm>
          <a:prstGeom prst="rect">
            <a:avLst/>
          </a:prstGeom>
          <a:noFill/>
        </p:spPr>
        <p:txBody>
          <a:bodyPr wrap="none" rtlCol="0">
            <a:spAutoFit/>
          </a:bodyPr>
          <a:lstStyle/>
          <a:p>
            <a:endParaRPr lang="en-US" dirty="0"/>
          </a:p>
        </p:txBody>
      </p:sp>
      <p:sp>
        <p:nvSpPr>
          <p:cNvPr id="8" name="Content Placeholder 2">
            <a:extLst>
              <a:ext uri="{FF2B5EF4-FFF2-40B4-BE49-F238E27FC236}">
                <a16:creationId xmlns:a16="http://schemas.microsoft.com/office/drawing/2014/main" id="{49D53CA5-0A17-0341-94A7-287188FEC0A6}"/>
              </a:ext>
            </a:extLst>
          </p:cNvPr>
          <p:cNvSpPr txBox="1">
            <a:spLocks/>
          </p:cNvSpPr>
          <p:nvPr/>
        </p:nvSpPr>
        <p:spPr>
          <a:xfrm>
            <a:off x="628650" y="1382940"/>
            <a:ext cx="7886700" cy="45616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i="1" dirty="0"/>
              <a:t>The objective of multidimensional scaling (MDS) is to represent measurements of similarity or dissimilarity between pairs of objects as distances between points in a low-dimensional space.  So here you compute distances between points in a high dimensional space and attempt to find an arrangement of the objects in a lower dimensional space so that their distances approximate as close as possible the original distances. </a:t>
            </a:r>
          </a:p>
          <a:p>
            <a:pPr algn="l"/>
            <a:r>
              <a:rPr lang="en-US" i="1" dirty="0"/>
              <a:t>Here let </a:t>
            </a:r>
            <a:r>
              <a:rPr lang="en-US" b="1" i="1" dirty="0"/>
              <a:t>X</a:t>
            </a:r>
            <a:r>
              <a:rPr lang="en-US" i="1" dirty="0"/>
              <a:t> be an N x p data matrix  (N observations on p variables) from which a dissimilarity matrix </a:t>
            </a:r>
            <a:r>
              <a:rPr lang="en-US" b="1" i="1" dirty="0"/>
              <a:t>D</a:t>
            </a:r>
            <a:r>
              <a:rPr lang="en-US" i="1" dirty="0"/>
              <a:t> is calculated. If interested in the observations, </a:t>
            </a:r>
            <a:r>
              <a:rPr lang="en-US" b="1" i="1" dirty="0"/>
              <a:t>D</a:t>
            </a:r>
            <a:r>
              <a:rPr lang="en-US" i="1" dirty="0"/>
              <a:t> is an N x N matrix and if interested in the variables it is a p x p matrix. </a:t>
            </a:r>
          </a:p>
        </p:txBody>
      </p:sp>
    </p:spTree>
    <p:extLst>
      <p:ext uri="{BB962C8B-B14F-4D97-AF65-F5344CB8AC3E}">
        <p14:creationId xmlns:p14="http://schemas.microsoft.com/office/powerpoint/2010/main" val="210411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7EAAEFF-D447-7740-A530-A37CE111127B}"/>
              </a:ext>
            </a:extLst>
          </p:cNvPr>
          <p:cNvSpPr>
            <a:spLocks noGrp="1"/>
          </p:cNvSpPr>
          <p:nvPr>
            <p:ph type="ctrTitle"/>
          </p:nvPr>
        </p:nvSpPr>
        <p:spPr>
          <a:xfrm>
            <a:off x="628650" y="-153923"/>
            <a:ext cx="7630886" cy="1716511"/>
          </a:xfrm>
        </p:spPr>
        <p:txBody>
          <a:bodyPr>
            <a:normAutofit/>
          </a:bodyPr>
          <a:lstStyle/>
          <a:p>
            <a:r>
              <a:rPr lang="en-US" sz="2800" b="1" dirty="0"/>
              <a:t>Unsupervised Learning Methods: Principal Coordinates Analysis</a:t>
            </a:r>
            <a:br>
              <a:rPr lang="en-US" sz="2800" b="1" dirty="0"/>
            </a:br>
            <a:r>
              <a:rPr lang="en-US" sz="2800" b="1" dirty="0"/>
              <a:t> </a:t>
            </a:r>
          </a:p>
        </p:txBody>
      </p:sp>
      <p:sp>
        <p:nvSpPr>
          <p:cNvPr id="2" name="TextBox 1">
            <a:extLst>
              <a:ext uri="{FF2B5EF4-FFF2-40B4-BE49-F238E27FC236}">
                <a16:creationId xmlns:a16="http://schemas.microsoft.com/office/drawing/2014/main" id="{8E39BABD-9296-614D-B7FC-5F100780CBF0}"/>
              </a:ext>
            </a:extLst>
          </p:cNvPr>
          <p:cNvSpPr txBox="1"/>
          <p:nvPr/>
        </p:nvSpPr>
        <p:spPr>
          <a:xfrm>
            <a:off x="-1565753" y="2430049"/>
            <a:ext cx="184731" cy="369332"/>
          </a:xfrm>
          <a:prstGeom prst="rect">
            <a:avLst/>
          </a:prstGeom>
          <a:noFill/>
        </p:spPr>
        <p:txBody>
          <a:bodyPr wrap="none" rtlCol="0">
            <a:spAutoFit/>
          </a:bodyPr>
          <a:lstStyle/>
          <a:p>
            <a:endParaRPr lang="en-US" dirty="0"/>
          </a:p>
        </p:txBody>
      </p:sp>
      <p:sp>
        <p:nvSpPr>
          <p:cNvPr id="8" name="Content Placeholder 2">
            <a:extLst>
              <a:ext uri="{FF2B5EF4-FFF2-40B4-BE49-F238E27FC236}">
                <a16:creationId xmlns:a16="http://schemas.microsoft.com/office/drawing/2014/main" id="{49D53CA5-0A17-0341-94A7-287188FEC0A6}"/>
              </a:ext>
            </a:extLst>
          </p:cNvPr>
          <p:cNvSpPr txBox="1">
            <a:spLocks/>
          </p:cNvSpPr>
          <p:nvPr/>
        </p:nvSpPr>
        <p:spPr>
          <a:xfrm>
            <a:off x="628650" y="1778356"/>
            <a:ext cx="7886700" cy="45616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i="1" dirty="0"/>
              <a:t>PCA and FA are used for quantitative multivariate data and the objective is to preserve Euclidean distances between the observations.  There are cases of data for which other distance metrics make more sense, for example in which the data are presence/absence matrices in which each row is a site or sample and the columns correspond to a species or taxon, and the matrix values are binary – 1 if present and 0 if not present. For these cases one approach for reducing the complexity of the data is Principal Coordinates Analysis (</a:t>
            </a:r>
            <a:r>
              <a:rPr lang="en-US" i="1" dirty="0" err="1"/>
              <a:t>PCoA</a:t>
            </a:r>
            <a:r>
              <a:rPr lang="en-US" i="1" dirty="0"/>
              <a:t>). PCA is actually a special case of </a:t>
            </a:r>
            <a:r>
              <a:rPr lang="en-US" i="1" dirty="0" err="1"/>
              <a:t>PCoA</a:t>
            </a:r>
            <a:r>
              <a:rPr lang="en-US" i="1" dirty="0"/>
              <a:t> when the data matrix corresponds to Euclidean distances. </a:t>
            </a:r>
            <a:r>
              <a:rPr lang="en-US" i="1" dirty="0" err="1"/>
              <a:t>PCoA</a:t>
            </a:r>
            <a:r>
              <a:rPr lang="en-US" i="1" dirty="0"/>
              <a:t> is also called metric multidimensional scaling. </a:t>
            </a:r>
          </a:p>
        </p:txBody>
      </p:sp>
    </p:spTree>
    <p:extLst>
      <p:ext uri="{BB962C8B-B14F-4D97-AF65-F5344CB8AC3E}">
        <p14:creationId xmlns:p14="http://schemas.microsoft.com/office/powerpoint/2010/main" val="1694310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7EAAEFF-D447-7740-A530-A37CE111127B}"/>
              </a:ext>
            </a:extLst>
          </p:cNvPr>
          <p:cNvSpPr>
            <a:spLocks noGrp="1"/>
          </p:cNvSpPr>
          <p:nvPr>
            <p:ph type="ctrTitle"/>
          </p:nvPr>
        </p:nvSpPr>
        <p:spPr>
          <a:xfrm>
            <a:off x="628650" y="0"/>
            <a:ext cx="7630886" cy="1716511"/>
          </a:xfrm>
        </p:spPr>
        <p:txBody>
          <a:bodyPr>
            <a:normAutofit/>
          </a:bodyPr>
          <a:lstStyle/>
          <a:p>
            <a:r>
              <a:rPr lang="en-US" sz="2800" b="1" dirty="0"/>
              <a:t>Unsupervised Learning Methods: Correspondence Analysis</a:t>
            </a:r>
            <a:br>
              <a:rPr lang="en-US" sz="2800" b="1" dirty="0"/>
            </a:br>
            <a:r>
              <a:rPr lang="en-US" sz="2800" b="1" dirty="0"/>
              <a:t> </a:t>
            </a:r>
          </a:p>
        </p:txBody>
      </p:sp>
      <p:sp>
        <p:nvSpPr>
          <p:cNvPr id="2" name="TextBox 1">
            <a:extLst>
              <a:ext uri="{FF2B5EF4-FFF2-40B4-BE49-F238E27FC236}">
                <a16:creationId xmlns:a16="http://schemas.microsoft.com/office/drawing/2014/main" id="{8E39BABD-9296-614D-B7FC-5F100780CBF0}"/>
              </a:ext>
            </a:extLst>
          </p:cNvPr>
          <p:cNvSpPr txBox="1"/>
          <p:nvPr/>
        </p:nvSpPr>
        <p:spPr>
          <a:xfrm>
            <a:off x="-1565753" y="2430049"/>
            <a:ext cx="184731" cy="369332"/>
          </a:xfrm>
          <a:prstGeom prst="rect">
            <a:avLst/>
          </a:prstGeom>
          <a:noFill/>
        </p:spPr>
        <p:txBody>
          <a:bodyPr wrap="none" rtlCol="0">
            <a:spAutoFit/>
          </a:bodyPr>
          <a:lstStyle/>
          <a:p>
            <a:endParaRPr lang="en-US" dirty="0"/>
          </a:p>
        </p:txBody>
      </p:sp>
      <p:sp>
        <p:nvSpPr>
          <p:cNvPr id="8" name="Content Placeholder 2">
            <a:extLst>
              <a:ext uri="{FF2B5EF4-FFF2-40B4-BE49-F238E27FC236}">
                <a16:creationId xmlns:a16="http://schemas.microsoft.com/office/drawing/2014/main" id="{49D53CA5-0A17-0341-94A7-287188FEC0A6}"/>
              </a:ext>
            </a:extLst>
          </p:cNvPr>
          <p:cNvSpPr txBox="1">
            <a:spLocks/>
          </p:cNvSpPr>
          <p:nvPr/>
        </p:nvSpPr>
        <p:spPr>
          <a:xfrm>
            <a:off x="628650" y="1716511"/>
            <a:ext cx="7886700" cy="45616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i="1" dirty="0"/>
              <a:t>Correspondence analysis (CA)(also called reciprocal averaging or indirect gradient analysis) is typically used to </a:t>
            </a:r>
            <a:r>
              <a:rPr lang="en-US" i="1" dirty="0" err="1"/>
              <a:t>analyse</a:t>
            </a:r>
            <a:r>
              <a:rPr lang="en-US" i="1" dirty="0"/>
              <a:t> how species distributions change along environmental gradients (e.g. up a slope in a mountain). The typical assumption is that a species distribution is unimodal and somewhat normally distributed along the gradient.  Then the objective is to choose new axes so that each in some sense maximizes the separation of species abundances along axes of “peaks”. It can be shown that CA is a special case of </a:t>
            </a:r>
            <a:r>
              <a:rPr lang="en-US" i="1" dirty="0" err="1"/>
              <a:t>PCoA</a:t>
            </a:r>
            <a:r>
              <a:rPr lang="en-US" i="1" dirty="0"/>
              <a:t> for which the distance metric is a chi-square measure ( e.g. observed – expected/(expected )</a:t>
            </a:r>
            <a:r>
              <a:rPr lang="en-US" i="1" baseline="30000" dirty="0"/>
              <a:t>1/2</a:t>
            </a:r>
          </a:p>
        </p:txBody>
      </p:sp>
    </p:spTree>
    <p:extLst>
      <p:ext uri="{BB962C8B-B14F-4D97-AF65-F5344CB8AC3E}">
        <p14:creationId xmlns:p14="http://schemas.microsoft.com/office/powerpoint/2010/main" val="2142043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80BC13C-3290-E14A-8358-6DC755074371}"/>
              </a:ext>
            </a:extLst>
          </p:cNvPr>
          <p:cNvSpPr txBox="1">
            <a:spLocks/>
          </p:cNvSpPr>
          <p:nvPr/>
        </p:nvSpPr>
        <p:spPr>
          <a:xfrm>
            <a:off x="756557" y="420129"/>
            <a:ext cx="7630886" cy="86497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t>Unsupervised Learning Methods: Correspondence Analysis</a:t>
            </a:r>
            <a:br>
              <a:rPr lang="en-US" sz="2800" b="1"/>
            </a:br>
            <a:r>
              <a:rPr lang="en-US" sz="2800" b="1"/>
              <a:t> </a:t>
            </a:r>
            <a:endParaRPr lang="en-US" sz="2800" b="1" dirty="0"/>
          </a:p>
        </p:txBody>
      </p:sp>
      <p:pic>
        <p:nvPicPr>
          <p:cNvPr id="6" name="Picture 5" descr="Diagram, schematic&#10;&#10;Description automatically generated">
            <a:extLst>
              <a:ext uri="{FF2B5EF4-FFF2-40B4-BE49-F238E27FC236}">
                <a16:creationId xmlns:a16="http://schemas.microsoft.com/office/drawing/2014/main" id="{94CF435A-D35E-FA4B-913A-292EE7E95A70}"/>
              </a:ext>
            </a:extLst>
          </p:cNvPr>
          <p:cNvPicPr>
            <a:picLocks noChangeAspect="1"/>
          </p:cNvPicPr>
          <p:nvPr/>
        </p:nvPicPr>
        <p:blipFill>
          <a:blip r:embed="rId2"/>
          <a:stretch>
            <a:fillRect/>
          </a:stretch>
        </p:blipFill>
        <p:spPr>
          <a:xfrm>
            <a:off x="2261287" y="1098017"/>
            <a:ext cx="3870582" cy="4661965"/>
          </a:xfrm>
          <a:prstGeom prst="rect">
            <a:avLst/>
          </a:prstGeom>
        </p:spPr>
      </p:pic>
      <p:sp>
        <p:nvSpPr>
          <p:cNvPr id="7" name="TextBox 6">
            <a:extLst>
              <a:ext uri="{FF2B5EF4-FFF2-40B4-BE49-F238E27FC236}">
                <a16:creationId xmlns:a16="http://schemas.microsoft.com/office/drawing/2014/main" id="{9452596A-64C9-DA44-9581-EBCF8DD2E789}"/>
              </a:ext>
            </a:extLst>
          </p:cNvPr>
          <p:cNvSpPr txBox="1"/>
          <p:nvPr/>
        </p:nvSpPr>
        <p:spPr>
          <a:xfrm>
            <a:off x="1124464" y="5943601"/>
            <a:ext cx="6895071" cy="738664"/>
          </a:xfrm>
          <a:prstGeom prst="rect">
            <a:avLst/>
          </a:prstGeom>
          <a:noFill/>
        </p:spPr>
        <p:txBody>
          <a:bodyPr wrap="square" rtlCol="0">
            <a:spAutoFit/>
          </a:bodyPr>
          <a:lstStyle/>
          <a:p>
            <a:r>
              <a:rPr lang="en-US" sz="1400" dirty="0"/>
              <a:t>Examples from classic papers by R. H. Whitaker of tree species distributions along gradients in the Great  Smokies  from Wilson et al., “Ecology or mythology? Are Whittaker's "gradient analysis" curves reliable evidence of continuity in vegetation?”</a:t>
            </a:r>
          </a:p>
        </p:txBody>
      </p:sp>
    </p:spTree>
    <p:extLst>
      <p:ext uri="{BB962C8B-B14F-4D97-AF65-F5344CB8AC3E}">
        <p14:creationId xmlns:p14="http://schemas.microsoft.com/office/powerpoint/2010/main" val="587333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7EAAEFF-D447-7740-A530-A37CE111127B}"/>
              </a:ext>
            </a:extLst>
          </p:cNvPr>
          <p:cNvSpPr>
            <a:spLocks noGrp="1"/>
          </p:cNvSpPr>
          <p:nvPr>
            <p:ph type="ctrTitle"/>
          </p:nvPr>
        </p:nvSpPr>
        <p:spPr>
          <a:xfrm>
            <a:off x="628650" y="-153923"/>
            <a:ext cx="7630886" cy="1716511"/>
          </a:xfrm>
        </p:spPr>
        <p:txBody>
          <a:bodyPr>
            <a:normAutofit/>
          </a:bodyPr>
          <a:lstStyle/>
          <a:p>
            <a:r>
              <a:rPr lang="en-US" sz="2800" b="1" dirty="0"/>
              <a:t>Unsupervised Learning Methods: Multidimensional scaling</a:t>
            </a:r>
            <a:br>
              <a:rPr lang="en-US" sz="2800" b="1" dirty="0"/>
            </a:br>
            <a:r>
              <a:rPr lang="en-US" sz="2800" b="1" dirty="0"/>
              <a:t> </a:t>
            </a:r>
          </a:p>
        </p:txBody>
      </p:sp>
      <p:sp>
        <p:nvSpPr>
          <p:cNvPr id="2" name="TextBox 1">
            <a:extLst>
              <a:ext uri="{FF2B5EF4-FFF2-40B4-BE49-F238E27FC236}">
                <a16:creationId xmlns:a16="http://schemas.microsoft.com/office/drawing/2014/main" id="{8E39BABD-9296-614D-B7FC-5F100780CBF0}"/>
              </a:ext>
            </a:extLst>
          </p:cNvPr>
          <p:cNvSpPr txBox="1"/>
          <p:nvPr/>
        </p:nvSpPr>
        <p:spPr>
          <a:xfrm>
            <a:off x="-1565753" y="2430049"/>
            <a:ext cx="184731" cy="369332"/>
          </a:xfrm>
          <a:prstGeom prst="rect">
            <a:avLst/>
          </a:prstGeom>
          <a:noFill/>
        </p:spPr>
        <p:txBody>
          <a:bodyPr wrap="none" rtlCol="0">
            <a:spAutoFit/>
          </a:bodyPr>
          <a:lstStyle/>
          <a:p>
            <a:endParaRPr lang="en-US" dirty="0"/>
          </a:p>
        </p:txBody>
      </p:sp>
      <p:sp>
        <p:nvSpPr>
          <p:cNvPr id="8" name="Content Placeholder 2">
            <a:extLst>
              <a:ext uri="{FF2B5EF4-FFF2-40B4-BE49-F238E27FC236}">
                <a16:creationId xmlns:a16="http://schemas.microsoft.com/office/drawing/2014/main" id="{49D53CA5-0A17-0341-94A7-287188FEC0A6}"/>
              </a:ext>
            </a:extLst>
          </p:cNvPr>
          <p:cNvSpPr txBox="1">
            <a:spLocks/>
          </p:cNvSpPr>
          <p:nvPr/>
        </p:nvSpPr>
        <p:spPr>
          <a:xfrm>
            <a:off x="628650" y="1382940"/>
            <a:ext cx="7886700" cy="4561676"/>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i="1" dirty="0"/>
              <a:t>The matrix D={</a:t>
            </a:r>
            <a:r>
              <a:rPr lang="en-US" i="1" dirty="0" err="1"/>
              <a:t>d</a:t>
            </a:r>
            <a:r>
              <a:rPr lang="en-US" i="1" baseline="-25000" dirty="0" err="1"/>
              <a:t>ij</a:t>
            </a:r>
            <a:r>
              <a:rPr lang="en-US" i="1" dirty="0"/>
              <a:t>} has elements that are dissimilarities between observations </a:t>
            </a:r>
            <a:r>
              <a:rPr lang="en-US" i="1" dirty="0" err="1"/>
              <a:t>i</a:t>
            </a:r>
            <a:r>
              <a:rPr lang="en-US" i="1" dirty="0"/>
              <a:t> and j that satisfy: (</a:t>
            </a:r>
            <a:r>
              <a:rPr lang="en-US" i="1" dirty="0" err="1"/>
              <a:t>i</a:t>
            </a:r>
            <a:r>
              <a:rPr lang="en-US" i="1" dirty="0"/>
              <a:t>) a non-negativity property so that </a:t>
            </a:r>
            <a:r>
              <a:rPr lang="en-US" i="1" dirty="0" err="1"/>
              <a:t>d</a:t>
            </a:r>
            <a:r>
              <a:rPr lang="en-US" i="1" baseline="-25000" dirty="0" err="1"/>
              <a:t>ij</a:t>
            </a:r>
            <a:r>
              <a:rPr lang="en-US" i="1" dirty="0"/>
              <a:t> ≥ 0 for all </a:t>
            </a:r>
            <a:r>
              <a:rPr lang="en-US" i="1" dirty="0" err="1"/>
              <a:t>i</a:t>
            </a:r>
            <a:r>
              <a:rPr lang="en-US" i="1" dirty="0"/>
              <a:t> and j with d</a:t>
            </a:r>
            <a:r>
              <a:rPr lang="en-US" i="1" baseline="-25000" dirty="0"/>
              <a:t>ii</a:t>
            </a:r>
            <a:r>
              <a:rPr lang="en-US" i="1" dirty="0"/>
              <a:t> = 0 and (ii) a symmetry property so that </a:t>
            </a:r>
            <a:r>
              <a:rPr lang="en-US" i="1" dirty="0" err="1"/>
              <a:t>d</a:t>
            </a:r>
            <a:r>
              <a:rPr lang="en-US" i="1" baseline="-25000" dirty="0" err="1"/>
              <a:t>ij</a:t>
            </a:r>
            <a:r>
              <a:rPr lang="en-US" i="1" baseline="-25000" dirty="0"/>
              <a:t> </a:t>
            </a:r>
            <a:r>
              <a:rPr lang="en-US" i="1" dirty="0"/>
              <a:t>= </a:t>
            </a:r>
            <a:r>
              <a:rPr lang="en-US" i="1" dirty="0" err="1"/>
              <a:t>d</a:t>
            </a:r>
            <a:r>
              <a:rPr lang="en-US" i="1" baseline="-25000" dirty="0" err="1"/>
              <a:t>ji</a:t>
            </a:r>
            <a:r>
              <a:rPr lang="en-US" i="1" dirty="0"/>
              <a:t> for all </a:t>
            </a:r>
            <a:r>
              <a:rPr lang="en-US" i="1" dirty="0" err="1"/>
              <a:t>i</a:t>
            </a:r>
            <a:r>
              <a:rPr lang="en-US" i="1" dirty="0"/>
              <a:t> and j.</a:t>
            </a:r>
          </a:p>
          <a:p>
            <a:pPr algn="l"/>
            <a:r>
              <a:rPr lang="en-US" i="1" dirty="0"/>
              <a:t>If the </a:t>
            </a:r>
            <a:r>
              <a:rPr lang="en-US" i="1" dirty="0" err="1"/>
              <a:t>d</a:t>
            </a:r>
            <a:r>
              <a:rPr lang="en-US" i="1" baseline="-25000" dirty="0" err="1"/>
              <a:t>ij</a:t>
            </a:r>
            <a:r>
              <a:rPr lang="en-US" i="1" dirty="0"/>
              <a:t> satisfy the triangle inequality </a:t>
            </a:r>
            <a:r>
              <a:rPr lang="en-US" i="1" dirty="0" err="1"/>
              <a:t>d</a:t>
            </a:r>
            <a:r>
              <a:rPr lang="en-US" i="1" baseline="-25000" dirty="0" err="1"/>
              <a:t>ij</a:t>
            </a:r>
            <a:r>
              <a:rPr lang="en-US" i="1" dirty="0"/>
              <a:t> ≤ </a:t>
            </a:r>
            <a:r>
              <a:rPr lang="en-US" i="1" dirty="0" err="1"/>
              <a:t>d</a:t>
            </a:r>
            <a:r>
              <a:rPr lang="en-US" i="1" baseline="-25000" dirty="0" err="1"/>
              <a:t>ik</a:t>
            </a:r>
            <a:r>
              <a:rPr lang="en-US" i="1" dirty="0"/>
              <a:t> + </a:t>
            </a:r>
            <a:r>
              <a:rPr lang="en-US" i="1" dirty="0" err="1"/>
              <a:t>d</a:t>
            </a:r>
            <a:r>
              <a:rPr lang="en-US" i="1" baseline="-25000" dirty="0" err="1"/>
              <a:t>kj</a:t>
            </a:r>
            <a:r>
              <a:rPr lang="en-US" i="1" baseline="-25000" dirty="0"/>
              <a:t> </a:t>
            </a:r>
            <a:r>
              <a:rPr lang="en-US" i="1" dirty="0"/>
              <a:t>for any k then it is a proper distance metric and the method is called Metric Multidimensional Scaling (MMDS). If the triangle inequality is not satisfied, the method is called Non-Metric Multidimensional Scaling(NMMDS). </a:t>
            </a:r>
            <a:r>
              <a:rPr lang="en-US" i="1" dirty="0" err="1"/>
              <a:t>PCoA</a:t>
            </a:r>
            <a:r>
              <a:rPr lang="en-US" i="1" dirty="0"/>
              <a:t> is MMDS. </a:t>
            </a:r>
          </a:p>
          <a:p>
            <a:pPr algn="l"/>
            <a:r>
              <a:rPr lang="en-US" i="1" dirty="0"/>
              <a:t>The objective is to approximate the dissimilarities calculated from the data in p dimensional space by Euclidean distances calculated in q &lt;&lt; p dimensional space and q is typically chosen to be 2 or 3. </a:t>
            </a:r>
          </a:p>
        </p:txBody>
      </p:sp>
    </p:spTree>
    <p:extLst>
      <p:ext uri="{BB962C8B-B14F-4D97-AF65-F5344CB8AC3E}">
        <p14:creationId xmlns:p14="http://schemas.microsoft.com/office/powerpoint/2010/main" val="1668606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10;&#10;Description automatically generated">
            <a:extLst>
              <a:ext uri="{FF2B5EF4-FFF2-40B4-BE49-F238E27FC236}">
                <a16:creationId xmlns:a16="http://schemas.microsoft.com/office/drawing/2014/main" id="{729FDAA1-7397-5344-B7B3-9831E1AAF5A5}"/>
              </a:ext>
            </a:extLst>
          </p:cNvPr>
          <p:cNvPicPr>
            <a:picLocks noChangeAspect="1"/>
          </p:cNvPicPr>
          <p:nvPr/>
        </p:nvPicPr>
        <p:blipFill>
          <a:blip r:embed="rId2"/>
          <a:stretch>
            <a:fillRect/>
          </a:stretch>
        </p:blipFill>
        <p:spPr>
          <a:xfrm>
            <a:off x="0" y="455476"/>
            <a:ext cx="9144000" cy="4253525"/>
          </a:xfrm>
          <a:prstGeom prst="rect">
            <a:avLst/>
          </a:prstGeom>
        </p:spPr>
      </p:pic>
      <p:sp>
        <p:nvSpPr>
          <p:cNvPr id="6" name="TextBox 5">
            <a:extLst>
              <a:ext uri="{FF2B5EF4-FFF2-40B4-BE49-F238E27FC236}">
                <a16:creationId xmlns:a16="http://schemas.microsoft.com/office/drawing/2014/main" id="{90624BC1-E93F-5A46-8BB6-AC554C53ABD9}"/>
              </a:ext>
            </a:extLst>
          </p:cNvPr>
          <p:cNvSpPr txBox="1"/>
          <p:nvPr/>
        </p:nvSpPr>
        <p:spPr>
          <a:xfrm>
            <a:off x="840259" y="5202195"/>
            <a:ext cx="7265773" cy="1200329"/>
          </a:xfrm>
          <a:prstGeom prst="rect">
            <a:avLst/>
          </a:prstGeom>
          <a:noFill/>
        </p:spPr>
        <p:txBody>
          <a:bodyPr wrap="square" rtlCol="0">
            <a:spAutoFit/>
          </a:bodyPr>
          <a:lstStyle/>
          <a:p>
            <a:r>
              <a:rPr lang="en-US" dirty="0"/>
              <a:t>Here Bray-Curtis is a statistic that quantifies the dissimilarity in species composition between different sites based on counts of species at the sites so this statistics = 1 if there are no counts of the same species at the two sites.</a:t>
            </a:r>
          </a:p>
        </p:txBody>
      </p:sp>
      <p:sp>
        <p:nvSpPr>
          <p:cNvPr id="7" name="TextBox 6">
            <a:extLst>
              <a:ext uri="{FF2B5EF4-FFF2-40B4-BE49-F238E27FC236}">
                <a16:creationId xmlns:a16="http://schemas.microsoft.com/office/drawing/2014/main" id="{44C7AA14-9E44-1E4A-8F3D-61F20F6AE5C0}"/>
              </a:ext>
            </a:extLst>
          </p:cNvPr>
          <p:cNvSpPr txBox="1"/>
          <p:nvPr/>
        </p:nvSpPr>
        <p:spPr>
          <a:xfrm>
            <a:off x="704335" y="4709001"/>
            <a:ext cx="6993924" cy="276999"/>
          </a:xfrm>
          <a:prstGeom prst="rect">
            <a:avLst/>
          </a:prstGeom>
          <a:noFill/>
        </p:spPr>
        <p:txBody>
          <a:bodyPr wrap="square" rtlCol="0">
            <a:spAutoFit/>
          </a:bodyPr>
          <a:lstStyle/>
          <a:p>
            <a:r>
              <a:rPr lang="en-US" sz="1200" dirty="0"/>
              <a:t>https://mb3is.megx.net/</a:t>
            </a:r>
            <a:r>
              <a:rPr lang="en-US" sz="1200" dirty="0" err="1"/>
              <a:t>gustame</a:t>
            </a:r>
            <a:r>
              <a:rPr lang="en-US" sz="1200" dirty="0"/>
              <a:t>/dissimilarity-based-methods/principal-coordinates-analysis</a:t>
            </a:r>
          </a:p>
        </p:txBody>
      </p:sp>
    </p:spTree>
    <p:extLst>
      <p:ext uri="{BB962C8B-B14F-4D97-AF65-F5344CB8AC3E}">
        <p14:creationId xmlns:p14="http://schemas.microsoft.com/office/powerpoint/2010/main" val="1465840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7EAAEFF-D447-7740-A530-A37CE111127B}"/>
              </a:ext>
            </a:extLst>
          </p:cNvPr>
          <p:cNvSpPr>
            <a:spLocks noGrp="1"/>
          </p:cNvSpPr>
          <p:nvPr>
            <p:ph type="ctrTitle"/>
          </p:nvPr>
        </p:nvSpPr>
        <p:spPr>
          <a:xfrm>
            <a:off x="628650" y="-153923"/>
            <a:ext cx="7630886" cy="1716511"/>
          </a:xfrm>
        </p:spPr>
        <p:txBody>
          <a:bodyPr>
            <a:normAutofit/>
          </a:bodyPr>
          <a:lstStyle/>
          <a:p>
            <a:r>
              <a:rPr lang="en-US" sz="2800" b="1" dirty="0"/>
              <a:t>Unsupervised Learning Methods: Multidimensional scaling</a:t>
            </a:r>
            <a:br>
              <a:rPr lang="en-US" sz="2800" b="1" dirty="0"/>
            </a:br>
            <a:r>
              <a:rPr lang="en-US" sz="2800" b="1" dirty="0"/>
              <a:t> </a:t>
            </a:r>
          </a:p>
        </p:txBody>
      </p:sp>
      <p:sp>
        <p:nvSpPr>
          <p:cNvPr id="2" name="TextBox 1">
            <a:extLst>
              <a:ext uri="{FF2B5EF4-FFF2-40B4-BE49-F238E27FC236}">
                <a16:creationId xmlns:a16="http://schemas.microsoft.com/office/drawing/2014/main" id="{8E39BABD-9296-614D-B7FC-5F100780CBF0}"/>
              </a:ext>
            </a:extLst>
          </p:cNvPr>
          <p:cNvSpPr txBox="1"/>
          <p:nvPr/>
        </p:nvSpPr>
        <p:spPr>
          <a:xfrm>
            <a:off x="-1565753" y="2430049"/>
            <a:ext cx="184731" cy="369332"/>
          </a:xfrm>
          <a:prstGeom prst="rect">
            <a:avLst/>
          </a:prstGeom>
          <a:noFill/>
        </p:spPr>
        <p:txBody>
          <a:bodyPr wrap="none" rtlCol="0">
            <a:spAutoFit/>
          </a:bodyPr>
          <a:lstStyle/>
          <a:p>
            <a:endParaRPr lang="en-US" dirty="0"/>
          </a:p>
        </p:txBody>
      </p:sp>
      <mc:AlternateContent xmlns:mc="http://schemas.openxmlformats.org/markup-compatibility/2006">
        <mc:Choice xmlns:a14="http://schemas.microsoft.com/office/drawing/2010/main" Requires="a14">
          <p:sp>
            <p:nvSpPr>
              <p:cNvPr id="8" name="Content Placeholder 2">
                <a:extLst>
                  <a:ext uri="{FF2B5EF4-FFF2-40B4-BE49-F238E27FC236}">
                    <a16:creationId xmlns:a16="http://schemas.microsoft.com/office/drawing/2014/main" id="{49D53CA5-0A17-0341-94A7-287188FEC0A6}"/>
                  </a:ext>
                </a:extLst>
              </p:cNvPr>
              <p:cNvSpPr txBox="1">
                <a:spLocks/>
              </p:cNvSpPr>
              <p:nvPr/>
            </p:nvSpPr>
            <p:spPr>
              <a:xfrm>
                <a:off x="628650" y="1382940"/>
                <a:ext cx="7886700" cy="4561676"/>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i="1" dirty="0"/>
                  <a:t>Let Z be a N x q matrix that contains the coordinates of the objects in the low dimensional space and assume that the “quality” of the approximation is determined through some loss function such as</a:t>
                </a:r>
              </a:p>
              <a:p>
                <a:pPr algn="l"/>
                <a:r>
                  <a:rPr lang="en-US" i="1" dirty="0"/>
                  <a:t> </a:t>
                </a:r>
                <a14:m>
                  <m:oMath xmlns:m="http://schemas.openxmlformats.org/officeDocument/2006/math">
                    <m:r>
                      <a:rPr lang="en-US" b="0" i="1" smtClean="0">
                        <a:latin typeface="Cambria Math" panose="02040503050406030204" pitchFamily="18" charset="0"/>
                      </a:rPr>
                      <m:t>𝑆𝑡𝑟𝑒𝑠𝑠</m:t>
                    </m:r>
                    <m:d>
                      <m:dPr>
                        <m:ctrlPr>
                          <a:rPr lang="en-US" b="0" i="1" smtClean="0">
                            <a:latin typeface="Cambria Math" panose="02040503050406030204" pitchFamily="18" charset="0"/>
                          </a:rPr>
                        </m:ctrlPr>
                      </m:dPr>
                      <m:e>
                        <m:r>
                          <a:rPr lang="en-US" b="0" i="1" smtClean="0">
                            <a:latin typeface="Cambria Math" panose="02040503050406030204" pitchFamily="18" charset="0"/>
                          </a:rPr>
                          <m:t>𝑍</m:t>
                        </m:r>
                      </m:e>
                    </m:d>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𝑁</m:t>
                        </m:r>
                      </m:sup>
                      <m:e>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𝑁</m:t>
                            </m:r>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𝑖𝑗</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𝑍</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𝑖𝑗</m:t>
                                    </m:r>
                                  </m:sub>
                                </m:sSub>
                                <m:r>
                                  <a:rPr lang="en-US" b="0" i="1" smtClean="0">
                                    <a:latin typeface="Cambria Math" panose="02040503050406030204" pitchFamily="18" charset="0"/>
                                  </a:rPr>
                                  <m:t>)</m:t>
                                </m:r>
                              </m:e>
                              <m:sup>
                                <m:r>
                                  <a:rPr lang="en-US" b="0" i="1" smtClean="0">
                                    <a:latin typeface="Cambria Math" panose="02040503050406030204" pitchFamily="18" charset="0"/>
                                  </a:rPr>
                                  <m:t>2</m:t>
                                </m:r>
                              </m:sup>
                            </m:sSup>
                          </m:e>
                        </m:nary>
                      </m:e>
                    </m:nary>
                  </m:oMath>
                </a14:m>
                <a:endParaRPr lang="en-US" i="1" dirty="0"/>
              </a:p>
              <a:p>
                <a:pPr algn="l"/>
                <a:r>
                  <a:rPr lang="en-US" i="1" dirty="0"/>
                  <a:t>This is typically normalized by the sum of the squared estimates so what is used is </a:t>
                </a:r>
              </a:p>
              <a:p>
                <a:pPr algn="l"/>
                <a:r>
                  <a:rPr lang="en-US" dirty="0"/>
                  <a:t>(</a:t>
                </a:r>
                <a14:m>
                  <m:oMath xmlns:m="http://schemas.openxmlformats.org/officeDocument/2006/math">
                    <m:sSup>
                      <m:sSupPr>
                        <m:ctrlPr>
                          <a:rPr lang="en-US" i="1" smtClean="0">
                            <a:latin typeface="Cambria Math" panose="02040503050406030204" pitchFamily="18" charset="0"/>
                          </a:rPr>
                        </m:ctrlPr>
                      </m:sSupPr>
                      <m:e>
                        <m:f>
                          <m:fPr>
                            <m:ctrlPr>
                              <a:rPr lang="en-US" i="1" smtClean="0">
                                <a:latin typeface="Cambria Math" panose="02040503050406030204" pitchFamily="18" charset="0"/>
                              </a:rPr>
                            </m:ctrlPr>
                          </m:fPr>
                          <m:num>
                            <m:r>
                              <a:rPr lang="en-US" b="0" i="1" smtClean="0">
                                <a:latin typeface="Cambria Math" panose="02040503050406030204" pitchFamily="18" charset="0"/>
                              </a:rPr>
                              <m:t>𝑆𝑡𝑟𝑒𝑠𝑠</m:t>
                            </m:r>
                            <m:r>
                              <a:rPr lang="en-US" b="0" i="1" smtClean="0">
                                <a:latin typeface="Cambria Math" panose="02040503050406030204" pitchFamily="18" charset="0"/>
                              </a:rPr>
                              <m:t>(</m:t>
                            </m:r>
                            <m:r>
                              <a:rPr lang="en-US" b="0" i="1" smtClean="0">
                                <a:latin typeface="Cambria Math" panose="02040503050406030204" pitchFamily="18" charset="0"/>
                              </a:rPr>
                              <m:t>𝑍</m:t>
                            </m:r>
                            <m:r>
                              <a:rPr lang="en-US" b="0" i="1" smtClean="0">
                                <a:latin typeface="Cambria Math" panose="02040503050406030204" pitchFamily="18" charset="0"/>
                              </a:rPr>
                              <m:t>)</m:t>
                            </m:r>
                          </m:num>
                          <m:den>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𝑖</m:t>
                                </m:r>
                                <m:r>
                                  <a:rPr lang="en-US" b="0" i="1" smtClean="0">
                                    <a:latin typeface="Cambria Math" panose="02040503050406030204" pitchFamily="18" charset="0"/>
                                  </a:rPr>
                                  <m:t>&lt;</m:t>
                                </m:r>
                                <m:r>
                                  <a:rPr lang="en-US" b="0" i="1" smtClean="0">
                                    <a:latin typeface="Cambria Math" panose="02040503050406030204" pitchFamily="18" charset="0"/>
                                  </a:rPr>
                                  <m:t>𝑗</m:t>
                                </m:r>
                              </m:sub>
                              <m:sup/>
                              <m:e>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𝑖𝑗</m:t>
                                    </m:r>
                                  </m:sub>
                                  <m:sup>
                                    <m:r>
                                      <a:rPr lang="en-US" b="0" i="1" smtClean="0">
                                        <a:latin typeface="Cambria Math" panose="02040503050406030204" pitchFamily="18" charset="0"/>
                                      </a:rPr>
                                      <m:t>2</m:t>
                                    </m:r>
                                  </m:sup>
                                </m:sSubSup>
                              </m:e>
                            </m:nary>
                          </m:den>
                        </m:f>
                        <m:r>
                          <a:rPr lang="en-US" b="0" i="1" smtClean="0">
                            <a:latin typeface="Cambria Math" panose="02040503050406030204" pitchFamily="18" charset="0"/>
                          </a:rPr>
                          <m:t>)</m:t>
                        </m:r>
                      </m:e>
                      <m:sup>
                        <m:r>
                          <a:rPr lang="en-US" b="0" i="1" smtClean="0">
                            <a:latin typeface="Cambria Math" panose="02040503050406030204" pitchFamily="18" charset="0"/>
                          </a:rPr>
                          <m:t>1/2</m:t>
                        </m:r>
                      </m:sup>
                    </m:sSup>
                  </m:oMath>
                </a14:m>
                <a:endParaRPr lang="en-US" i="1" dirty="0"/>
              </a:p>
              <a:p>
                <a:pPr algn="l"/>
                <a:r>
                  <a:rPr lang="en-US" i="1" dirty="0"/>
                  <a:t> This can be modified to account for differences in variability among the components or measurement error by weighting the terms in the sum. These weights can reduce the impact of outliers in the low dimensional space. </a:t>
                </a:r>
              </a:p>
            </p:txBody>
          </p:sp>
        </mc:Choice>
        <mc:Fallback>
          <p:sp>
            <p:nvSpPr>
              <p:cNvPr id="8" name="Content Placeholder 2">
                <a:extLst>
                  <a:ext uri="{FF2B5EF4-FFF2-40B4-BE49-F238E27FC236}">
                    <a16:creationId xmlns:a16="http://schemas.microsoft.com/office/drawing/2014/main" id="{49D53CA5-0A17-0341-94A7-287188FEC0A6}"/>
                  </a:ext>
                </a:extLst>
              </p:cNvPr>
              <p:cNvSpPr txBox="1">
                <a:spLocks noRot="1" noChangeAspect="1" noMove="1" noResize="1" noEditPoints="1" noAdjustHandles="1" noChangeArrowheads="1" noChangeShapeType="1" noTextEdit="1"/>
              </p:cNvSpPr>
              <p:nvPr/>
            </p:nvSpPr>
            <p:spPr>
              <a:xfrm>
                <a:off x="628650" y="1382940"/>
                <a:ext cx="7886700" cy="4561676"/>
              </a:xfrm>
              <a:prstGeom prst="rect">
                <a:avLst/>
              </a:prstGeom>
              <a:blipFill>
                <a:blip r:embed="rId2"/>
                <a:stretch>
                  <a:fillRect l="-1608" t="-2493" r="-161"/>
                </a:stretch>
              </a:blipFill>
            </p:spPr>
            <p:txBody>
              <a:bodyPr/>
              <a:lstStyle/>
              <a:p>
                <a:r>
                  <a:rPr lang="en-US">
                    <a:noFill/>
                  </a:rPr>
                  <a:t> </a:t>
                </a:r>
              </a:p>
            </p:txBody>
          </p:sp>
        </mc:Fallback>
      </mc:AlternateContent>
    </p:spTree>
    <p:extLst>
      <p:ext uri="{BB962C8B-B14F-4D97-AF65-F5344CB8AC3E}">
        <p14:creationId xmlns:p14="http://schemas.microsoft.com/office/powerpoint/2010/main" val="2475398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7EAAEFF-D447-7740-A530-A37CE111127B}"/>
              </a:ext>
            </a:extLst>
          </p:cNvPr>
          <p:cNvSpPr>
            <a:spLocks noGrp="1"/>
          </p:cNvSpPr>
          <p:nvPr>
            <p:ph type="ctrTitle"/>
          </p:nvPr>
        </p:nvSpPr>
        <p:spPr>
          <a:xfrm>
            <a:off x="628650" y="-153923"/>
            <a:ext cx="7630886" cy="1716511"/>
          </a:xfrm>
        </p:spPr>
        <p:txBody>
          <a:bodyPr>
            <a:normAutofit/>
          </a:bodyPr>
          <a:lstStyle/>
          <a:p>
            <a:r>
              <a:rPr lang="en-US" sz="2800" b="1" dirty="0"/>
              <a:t>Unsupervised Learning Methods: Multidimensional scaling</a:t>
            </a:r>
            <a:br>
              <a:rPr lang="en-US" sz="2800" b="1" dirty="0"/>
            </a:br>
            <a:r>
              <a:rPr lang="en-US" sz="2800" b="1" dirty="0"/>
              <a:t> </a:t>
            </a:r>
          </a:p>
        </p:txBody>
      </p:sp>
      <p:sp>
        <p:nvSpPr>
          <p:cNvPr id="2" name="TextBox 1">
            <a:extLst>
              <a:ext uri="{FF2B5EF4-FFF2-40B4-BE49-F238E27FC236}">
                <a16:creationId xmlns:a16="http://schemas.microsoft.com/office/drawing/2014/main" id="{8E39BABD-9296-614D-B7FC-5F100780CBF0}"/>
              </a:ext>
            </a:extLst>
          </p:cNvPr>
          <p:cNvSpPr txBox="1"/>
          <p:nvPr/>
        </p:nvSpPr>
        <p:spPr>
          <a:xfrm>
            <a:off x="-1565753" y="2430049"/>
            <a:ext cx="184731" cy="369332"/>
          </a:xfrm>
          <a:prstGeom prst="rect">
            <a:avLst/>
          </a:prstGeom>
          <a:noFill/>
        </p:spPr>
        <p:txBody>
          <a:bodyPr wrap="none" rtlCol="0">
            <a:spAutoFit/>
          </a:bodyPr>
          <a:lstStyle/>
          <a:p>
            <a:endParaRPr lang="en-US" dirty="0"/>
          </a:p>
        </p:txBody>
      </p:sp>
      <p:sp>
        <p:nvSpPr>
          <p:cNvPr id="8" name="Content Placeholder 2">
            <a:extLst>
              <a:ext uri="{FF2B5EF4-FFF2-40B4-BE49-F238E27FC236}">
                <a16:creationId xmlns:a16="http://schemas.microsoft.com/office/drawing/2014/main" id="{49D53CA5-0A17-0341-94A7-287188FEC0A6}"/>
              </a:ext>
            </a:extLst>
          </p:cNvPr>
          <p:cNvSpPr txBox="1">
            <a:spLocks/>
          </p:cNvSpPr>
          <p:nvPr/>
        </p:nvSpPr>
        <p:spPr>
          <a:xfrm>
            <a:off x="628650" y="1382940"/>
            <a:ext cx="7886700" cy="4561676"/>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i="1" dirty="0"/>
              <a:t>The solution process involves some iterative method to reposition the objects in the lower dimensional space (e.g. perturb their locations a bit), recalculate the stress and continue to iterate until the stress does not become smaller. A typical method would include a linear regression step in this process to regress the lower dimensional dissimilarities against those in the data and use this to get a linear estimator in the lower dimensional space and the stress is then calculated using the observed and regressed estimates in the lower dimensional space.  </a:t>
            </a:r>
          </a:p>
          <a:p>
            <a:pPr algn="l"/>
            <a:r>
              <a:rPr lang="en-US" i="1" dirty="0"/>
              <a:t>NMMDS goal is to place objects that are very different far apart in the low dimensional space while similar objects are placed close with only the rank ordering of the original dissimilarities preserved. The other ordination methods attempt to preserve the original distances. </a:t>
            </a:r>
          </a:p>
        </p:txBody>
      </p:sp>
    </p:spTree>
    <p:extLst>
      <p:ext uri="{BB962C8B-B14F-4D97-AF65-F5344CB8AC3E}">
        <p14:creationId xmlns:p14="http://schemas.microsoft.com/office/powerpoint/2010/main" val="2122798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7EAAEFF-D447-7740-A530-A37CE111127B}"/>
              </a:ext>
            </a:extLst>
          </p:cNvPr>
          <p:cNvSpPr>
            <a:spLocks noGrp="1"/>
          </p:cNvSpPr>
          <p:nvPr>
            <p:ph type="ctrTitle"/>
          </p:nvPr>
        </p:nvSpPr>
        <p:spPr>
          <a:xfrm>
            <a:off x="756557" y="-101956"/>
            <a:ext cx="7630886" cy="1716511"/>
          </a:xfrm>
        </p:spPr>
        <p:txBody>
          <a:bodyPr>
            <a:normAutofit/>
          </a:bodyPr>
          <a:lstStyle/>
          <a:p>
            <a:r>
              <a:rPr lang="en-US" sz="2800" b="1" dirty="0"/>
              <a:t>Unsupervised Learning Methods: Dimension Reduction and PCA</a:t>
            </a:r>
            <a:br>
              <a:rPr lang="en-US" sz="2800" b="1" dirty="0"/>
            </a:br>
            <a:r>
              <a:rPr lang="en-US" sz="2800" b="1" dirty="0"/>
              <a:t> </a:t>
            </a:r>
          </a:p>
        </p:txBody>
      </p:sp>
      <p:sp>
        <p:nvSpPr>
          <p:cNvPr id="2" name="TextBox 1">
            <a:extLst>
              <a:ext uri="{FF2B5EF4-FFF2-40B4-BE49-F238E27FC236}">
                <a16:creationId xmlns:a16="http://schemas.microsoft.com/office/drawing/2014/main" id="{8E39BABD-9296-614D-B7FC-5F100780CBF0}"/>
              </a:ext>
            </a:extLst>
          </p:cNvPr>
          <p:cNvSpPr txBox="1"/>
          <p:nvPr/>
        </p:nvSpPr>
        <p:spPr>
          <a:xfrm>
            <a:off x="-1565753" y="2430049"/>
            <a:ext cx="184731" cy="369332"/>
          </a:xfrm>
          <a:prstGeom prst="rect">
            <a:avLst/>
          </a:prstGeom>
          <a:noFill/>
        </p:spPr>
        <p:txBody>
          <a:bodyPr wrap="none" rtlCol="0">
            <a:spAutoFit/>
          </a:bodyPr>
          <a:lstStyle/>
          <a:p>
            <a:endParaRPr lang="en-US" dirty="0"/>
          </a:p>
        </p:txBody>
      </p:sp>
      <p:sp>
        <p:nvSpPr>
          <p:cNvPr id="8" name="Content Placeholder 2">
            <a:extLst>
              <a:ext uri="{FF2B5EF4-FFF2-40B4-BE49-F238E27FC236}">
                <a16:creationId xmlns:a16="http://schemas.microsoft.com/office/drawing/2014/main" id="{49D53CA5-0A17-0341-94A7-287188FEC0A6}"/>
              </a:ext>
            </a:extLst>
          </p:cNvPr>
          <p:cNvSpPr txBox="1">
            <a:spLocks/>
          </p:cNvSpPr>
          <p:nvPr/>
        </p:nvSpPr>
        <p:spPr>
          <a:xfrm>
            <a:off x="628650" y="1614555"/>
            <a:ext cx="78867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i="1" dirty="0"/>
              <a:t>There is a long history of ordination in ecology, which “orders” multivariate data. Classic examples are using environmental data such as topographic data (slope, aspect, elevation) in conjunction with environmental variates (temperature, precipitation, soil type, etc.) to classify the abundance distribution of species. It is a classic method in community ecology in which the variables are the abundances of different species populations and determine the patterns of relationships between the species in a community. Ordination is used to explore the field data to generate hypotheses about community structure and function and how these vary across environmental gradients. </a:t>
            </a:r>
          </a:p>
        </p:txBody>
      </p:sp>
    </p:spTree>
    <p:extLst>
      <p:ext uri="{BB962C8B-B14F-4D97-AF65-F5344CB8AC3E}">
        <p14:creationId xmlns:p14="http://schemas.microsoft.com/office/powerpoint/2010/main" val="4247221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7EAAEFF-D447-7740-A530-A37CE111127B}"/>
              </a:ext>
            </a:extLst>
          </p:cNvPr>
          <p:cNvSpPr>
            <a:spLocks noGrp="1"/>
          </p:cNvSpPr>
          <p:nvPr>
            <p:ph type="ctrTitle"/>
          </p:nvPr>
        </p:nvSpPr>
        <p:spPr>
          <a:xfrm>
            <a:off x="756557" y="-101956"/>
            <a:ext cx="7630886" cy="1716511"/>
          </a:xfrm>
        </p:spPr>
        <p:txBody>
          <a:bodyPr>
            <a:normAutofit/>
          </a:bodyPr>
          <a:lstStyle/>
          <a:p>
            <a:r>
              <a:rPr lang="en-US" sz="2800" b="1" dirty="0"/>
              <a:t>Unsupervised Learning Methods: Dimension Reduction and  PCA</a:t>
            </a:r>
            <a:br>
              <a:rPr lang="en-US" sz="2800" b="1" dirty="0"/>
            </a:br>
            <a:r>
              <a:rPr lang="en-US" sz="2800" b="1" dirty="0"/>
              <a:t> </a:t>
            </a:r>
          </a:p>
        </p:txBody>
      </p:sp>
      <p:sp>
        <p:nvSpPr>
          <p:cNvPr id="2" name="TextBox 1">
            <a:extLst>
              <a:ext uri="{FF2B5EF4-FFF2-40B4-BE49-F238E27FC236}">
                <a16:creationId xmlns:a16="http://schemas.microsoft.com/office/drawing/2014/main" id="{8E39BABD-9296-614D-B7FC-5F100780CBF0}"/>
              </a:ext>
            </a:extLst>
          </p:cNvPr>
          <p:cNvSpPr txBox="1"/>
          <p:nvPr/>
        </p:nvSpPr>
        <p:spPr>
          <a:xfrm>
            <a:off x="-1565753" y="2430049"/>
            <a:ext cx="184731" cy="369332"/>
          </a:xfrm>
          <a:prstGeom prst="rect">
            <a:avLst/>
          </a:prstGeom>
          <a:noFill/>
        </p:spPr>
        <p:txBody>
          <a:bodyPr wrap="none" rtlCol="0">
            <a:spAutoFit/>
          </a:bodyPr>
          <a:lstStyle/>
          <a:p>
            <a:endParaRPr lang="en-US" dirty="0"/>
          </a:p>
        </p:txBody>
      </p:sp>
      <p:sp>
        <p:nvSpPr>
          <p:cNvPr id="8" name="Content Placeholder 2">
            <a:extLst>
              <a:ext uri="{FF2B5EF4-FFF2-40B4-BE49-F238E27FC236}">
                <a16:creationId xmlns:a16="http://schemas.microsoft.com/office/drawing/2014/main" id="{49D53CA5-0A17-0341-94A7-287188FEC0A6}"/>
              </a:ext>
            </a:extLst>
          </p:cNvPr>
          <p:cNvSpPr txBox="1">
            <a:spLocks/>
          </p:cNvSpPr>
          <p:nvPr/>
        </p:nvSpPr>
        <p:spPr>
          <a:xfrm>
            <a:off x="500743" y="1351508"/>
            <a:ext cx="7886700" cy="14478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i="1" dirty="0"/>
              <a:t>A more recent example of the application of these methods is to identify regime shifts (large, abrupt and persistent changes in the structure of an ecosystem) based upon temporal sets of complex data . </a:t>
            </a:r>
          </a:p>
        </p:txBody>
      </p:sp>
      <p:pic>
        <p:nvPicPr>
          <p:cNvPr id="5" name="Picture 4" descr="Chart, scatter chart&#10;&#10;Description automatically generated">
            <a:extLst>
              <a:ext uri="{FF2B5EF4-FFF2-40B4-BE49-F238E27FC236}">
                <a16:creationId xmlns:a16="http://schemas.microsoft.com/office/drawing/2014/main" id="{AC5370F0-F9DB-144B-867A-0995C763DF06}"/>
              </a:ext>
            </a:extLst>
          </p:cNvPr>
          <p:cNvPicPr>
            <a:picLocks noChangeAspect="1"/>
          </p:cNvPicPr>
          <p:nvPr/>
        </p:nvPicPr>
        <p:blipFill>
          <a:blip r:embed="rId2"/>
          <a:stretch>
            <a:fillRect/>
          </a:stretch>
        </p:blipFill>
        <p:spPr>
          <a:xfrm>
            <a:off x="2730826" y="2430049"/>
            <a:ext cx="4581460" cy="3302425"/>
          </a:xfrm>
          <a:prstGeom prst="rect">
            <a:avLst/>
          </a:prstGeom>
        </p:spPr>
      </p:pic>
      <p:pic>
        <p:nvPicPr>
          <p:cNvPr id="7" name="Picture 6">
            <a:extLst>
              <a:ext uri="{FF2B5EF4-FFF2-40B4-BE49-F238E27FC236}">
                <a16:creationId xmlns:a16="http://schemas.microsoft.com/office/drawing/2014/main" id="{D890612E-6573-9348-93C5-F602051EB94E}"/>
              </a:ext>
            </a:extLst>
          </p:cNvPr>
          <p:cNvPicPr>
            <a:picLocks noChangeAspect="1"/>
          </p:cNvPicPr>
          <p:nvPr/>
        </p:nvPicPr>
        <p:blipFill>
          <a:blip r:embed="rId3"/>
          <a:stretch>
            <a:fillRect/>
          </a:stretch>
        </p:blipFill>
        <p:spPr>
          <a:xfrm>
            <a:off x="500743" y="5506492"/>
            <a:ext cx="8387443" cy="825166"/>
          </a:xfrm>
          <a:prstGeom prst="rect">
            <a:avLst/>
          </a:prstGeom>
        </p:spPr>
      </p:pic>
      <p:sp>
        <p:nvSpPr>
          <p:cNvPr id="9" name="TextBox 8">
            <a:extLst>
              <a:ext uri="{FF2B5EF4-FFF2-40B4-BE49-F238E27FC236}">
                <a16:creationId xmlns:a16="http://schemas.microsoft.com/office/drawing/2014/main" id="{DB200E19-E91E-8B46-BAB6-0210DF5743BF}"/>
              </a:ext>
            </a:extLst>
          </p:cNvPr>
          <p:cNvSpPr txBox="1"/>
          <p:nvPr/>
        </p:nvSpPr>
        <p:spPr>
          <a:xfrm>
            <a:off x="756557" y="6331658"/>
            <a:ext cx="7630886" cy="369332"/>
          </a:xfrm>
          <a:prstGeom prst="rect">
            <a:avLst/>
          </a:prstGeom>
          <a:noFill/>
        </p:spPr>
        <p:txBody>
          <a:bodyPr wrap="square" rtlCol="0">
            <a:spAutoFit/>
          </a:bodyPr>
          <a:lstStyle/>
          <a:p>
            <a:r>
              <a:rPr lang="en-US" dirty="0"/>
              <a:t>R. Biggs et al., 2012. Regime Shifts. Encyclopedia of Theoretical Ecology</a:t>
            </a:r>
          </a:p>
        </p:txBody>
      </p:sp>
    </p:spTree>
    <p:extLst>
      <p:ext uri="{BB962C8B-B14F-4D97-AF65-F5344CB8AC3E}">
        <p14:creationId xmlns:p14="http://schemas.microsoft.com/office/powerpoint/2010/main" val="1808353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7EAAEFF-D447-7740-A530-A37CE111127B}"/>
              </a:ext>
            </a:extLst>
          </p:cNvPr>
          <p:cNvSpPr>
            <a:spLocks noGrp="1"/>
          </p:cNvSpPr>
          <p:nvPr>
            <p:ph type="ctrTitle"/>
          </p:nvPr>
        </p:nvSpPr>
        <p:spPr>
          <a:xfrm>
            <a:off x="756557" y="-101956"/>
            <a:ext cx="7630886" cy="1716511"/>
          </a:xfrm>
        </p:spPr>
        <p:txBody>
          <a:bodyPr>
            <a:normAutofit/>
          </a:bodyPr>
          <a:lstStyle/>
          <a:p>
            <a:r>
              <a:rPr lang="en-US" sz="2800" b="1" dirty="0"/>
              <a:t>Unsupervised Learning Methods: Dimension Reduction and PCA </a:t>
            </a:r>
            <a:br>
              <a:rPr lang="en-US" sz="2800" b="1" dirty="0"/>
            </a:br>
            <a:r>
              <a:rPr lang="en-US" sz="2800" b="1" dirty="0"/>
              <a:t> </a:t>
            </a:r>
          </a:p>
        </p:txBody>
      </p:sp>
      <p:sp>
        <p:nvSpPr>
          <p:cNvPr id="2" name="TextBox 1">
            <a:extLst>
              <a:ext uri="{FF2B5EF4-FFF2-40B4-BE49-F238E27FC236}">
                <a16:creationId xmlns:a16="http://schemas.microsoft.com/office/drawing/2014/main" id="{8E39BABD-9296-614D-B7FC-5F100780CBF0}"/>
              </a:ext>
            </a:extLst>
          </p:cNvPr>
          <p:cNvSpPr txBox="1"/>
          <p:nvPr/>
        </p:nvSpPr>
        <p:spPr>
          <a:xfrm>
            <a:off x="-1565753" y="2430049"/>
            <a:ext cx="184731" cy="369332"/>
          </a:xfrm>
          <a:prstGeom prst="rect">
            <a:avLst/>
          </a:prstGeom>
          <a:noFill/>
        </p:spPr>
        <p:txBody>
          <a:bodyPr wrap="none" rtlCol="0">
            <a:spAutoFit/>
          </a:bodyPr>
          <a:lstStyle/>
          <a:p>
            <a:endParaRPr lang="en-US" dirty="0"/>
          </a:p>
        </p:txBody>
      </p:sp>
      <p:sp>
        <p:nvSpPr>
          <p:cNvPr id="8" name="Content Placeholder 2">
            <a:extLst>
              <a:ext uri="{FF2B5EF4-FFF2-40B4-BE49-F238E27FC236}">
                <a16:creationId xmlns:a16="http://schemas.microsoft.com/office/drawing/2014/main" id="{49D53CA5-0A17-0341-94A7-287188FEC0A6}"/>
              </a:ext>
            </a:extLst>
          </p:cNvPr>
          <p:cNvSpPr txBox="1">
            <a:spLocks/>
          </p:cNvSpPr>
          <p:nvPr/>
        </p:nvSpPr>
        <p:spPr>
          <a:xfrm>
            <a:off x="628650" y="1376560"/>
            <a:ext cx="78867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i="1" dirty="0"/>
              <a:t>Ordination methods are different from other multivariate analysis methods used to compare different observations, including comparing means, testing hypotheses assuming multivariate normal distributions of the data, ANOVA, MANOVA, etc. Most ordination methods require some metric which is assumed to be a reasonable way to estimate distances in multivariate space, including Euclidean distance, Manhattan (city block), etc. some of which are used for continuous data and others for categorical data. </a:t>
            </a:r>
          </a:p>
          <a:p>
            <a:pPr algn="l"/>
            <a:r>
              <a:rPr lang="en-US" i="1" dirty="0"/>
              <a:t>Ordination methods in ecology include PCA, factor analysis, correspondence analysis, principal coordinates analysis (</a:t>
            </a:r>
            <a:r>
              <a:rPr lang="en-US" i="1" dirty="0" err="1"/>
              <a:t>PCoA</a:t>
            </a:r>
            <a:r>
              <a:rPr lang="en-US" i="1" dirty="0"/>
              <a:t>), and multidimensional scaling. </a:t>
            </a:r>
          </a:p>
        </p:txBody>
      </p:sp>
    </p:spTree>
    <p:extLst>
      <p:ext uri="{BB962C8B-B14F-4D97-AF65-F5344CB8AC3E}">
        <p14:creationId xmlns:p14="http://schemas.microsoft.com/office/powerpoint/2010/main" val="2992573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7EAAEFF-D447-7740-A530-A37CE111127B}"/>
              </a:ext>
            </a:extLst>
          </p:cNvPr>
          <p:cNvSpPr>
            <a:spLocks noGrp="1"/>
          </p:cNvSpPr>
          <p:nvPr>
            <p:ph type="ctrTitle"/>
          </p:nvPr>
        </p:nvSpPr>
        <p:spPr>
          <a:xfrm>
            <a:off x="628650" y="-586409"/>
            <a:ext cx="7630886" cy="1716511"/>
          </a:xfrm>
        </p:spPr>
        <p:txBody>
          <a:bodyPr>
            <a:normAutofit/>
          </a:bodyPr>
          <a:lstStyle/>
          <a:p>
            <a:r>
              <a:rPr lang="en-US" sz="2800" b="1" dirty="0"/>
              <a:t>Unsupervised Learning Methods</a:t>
            </a:r>
            <a:br>
              <a:rPr lang="en-US" sz="2800" b="1" dirty="0"/>
            </a:br>
            <a:r>
              <a:rPr lang="en-US" sz="2800" b="1" dirty="0"/>
              <a:t> </a:t>
            </a:r>
          </a:p>
        </p:txBody>
      </p:sp>
      <p:sp>
        <p:nvSpPr>
          <p:cNvPr id="2" name="TextBox 1">
            <a:extLst>
              <a:ext uri="{FF2B5EF4-FFF2-40B4-BE49-F238E27FC236}">
                <a16:creationId xmlns:a16="http://schemas.microsoft.com/office/drawing/2014/main" id="{8E39BABD-9296-614D-B7FC-5F100780CBF0}"/>
              </a:ext>
            </a:extLst>
          </p:cNvPr>
          <p:cNvSpPr txBox="1"/>
          <p:nvPr/>
        </p:nvSpPr>
        <p:spPr>
          <a:xfrm>
            <a:off x="-1565753" y="2430049"/>
            <a:ext cx="184731" cy="369332"/>
          </a:xfrm>
          <a:prstGeom prst="rect">
            <a:avLst/>
          </a:prstGeom>
          <a:noFill/>
        </p:spPr>
        <p:txBody>
          <a:bodyPr wrap="none" rtlCol="0">
            <a:spAutoFit/>
          </a:bodyPr>
          <a:lstStyle/>
          <a:p>
            <a:endParaRPr lang="en-US" dirty="0"/>
          </a:p>
        </p:txBody>
      </p:sp>
      <mc:AlternateContent xmlns:mc="http://schemas.openxmlformats.org/markup-compatibility/2006">
        <mc:Choice xmlns:a14="http://schemas.microsoft.com/office/drawing/2010/main" Requires="a14">
          <p:sp>
            <p:nvSpPr>
              <p:cNvPr id="8" name="Content Placeholder 2">
                <a:extLst>
                  <a:ext uri="{FF2B5EF4-FFF2-40B4-BE49-F238E27FC236}">
                    <a16:creationId xmlns:a16="http://schemas.microsoft.com/office/drawing/2014/main" id="{49D53CA5-0A17-0341-94A7-287188FEC0A6}"/>
                  </a:ext>
                </a:extLst>
              </p:cNvPr>
              <p:cNvSpPr txBox="1">
                <a:spLocks/>
              </p:cNvSpPr>
              <p:nvPr/>
            </p:nvSpPr>
            <p:spPr>
              <a:xfrm>
                <a:off x="628650" y="1130102"/>
                <a:ext cx="7886700" cy="5183016"/>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i="1" dirty="0"/>
                  <a:t>Principal component analysis</a:t>
                </a:r>
                <a:r>
                  <a:rPr lang="en-US" i="1" dirty="0"/>
                  <a:t>: This dates to Karl Pearson in 1901 with original calculation methods developed by </a:t>
                </a:r>
                <a:r>
                  <a:rPr lang="en-US" i="1" dirty="0" err="1"/>
                  <a:t>Hotelling</a:t>
                </a:r>
                <a:r>
                  <a:rPr lang="en-US" i="1" dirty="0"/>
                  <a:t> in 1933. PCA creates a few key variables that characterize the variation in the data, and are orthogonal (e.g. not correlated with each other). </a:t>
                </a:r>
              </a:p>
              <a:p>
                <a:pPr algn="l"/>
                <a:r>
                  <a:rPr lang="en-US" i="1" dirty="0"/>
                  <a:t>Let </a:t>
                </a:r>
                <a:r>
                  <a:rPr lang="en-US" b="1" i="1" dirty="0"/>
                  <a:t>X</a:t>
                </a:r>
                <a:r>
                  <a:rPr lang="en-US" i="1" dirty="0"/>
                  <a:t> = [x</a:t>
                </a:r>
                <a:r>
                  <a:rPr lang="en-US" i="1" baseline="-25000" dirty="0"/>
                  <a:t>1</a:t>
                </a:r>
                <a:r>
                  <a:rPr lang="en-US" i="1" dirty="0"/>
                  <a:t>, …, </a:t>
                </a:r>
                <a:r>
                  <a:rPr lang="en-US" i="1" dirty="0" err="1"/>
                  <a:t>x</a:t>
                </a:r>
                <a:r>
                  <a:rPr lang="en-US" i="1" baseline="-25000" dirty="0" err="1"/>
                  <a:t>p</a:t>
                </a:r>
                <a:r>
                  <a:rPr lang="en-US" i="1" dirty="0"/>
                  <a:t>] be a vector of p real-valued random variables, with covariance matrix 𝞢 = E[(</a:t>
                </a:r>
                <a:r>
                  <a:rPr lang="en-US" b="1" i="1" dirty="0"/>
                  <a:t>X</a:t>
                </a:r>
                <a:r>
                  <a:rPr lang="en-US" i="1" dirty="0"/>
                  <a:t>-𝞵)(</a:t>
                </a:r>
                <a:r>
                  <a:rPr lang="en-US" b="1" i="1" dirty="0"/>
                  <a:t>X</a:t>
                </a:r>
                <a:r>
                  <a:rPr lang="en-US" i="1" dirty="0"/>
                  <a:t>-𝞵)’] and without loss we center the variables so that 𝞵=0. Then define a linear combination of the variables </a:t>
                </a:r>
              </a:p>
              <a:p>
                <a:pPr algn="l"/>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𝑝</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𝑗</m:t>
                              </m:r>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e>
                      </m:nary>
                    </m:oMath>
                  </m:oMathPara>
                </a14:m>
                <a:endParaRPr lang="en-US" i="1" dirty="0"/>
              </a:p>
              <a:p>
                <a:pPr algn="l"/>
                <a:r>
                  <a:rPr lang="en-US" i="1" dirty="0"/>
                  <a:t>The the objective is to choose the weights 𝛽</a:t>
                </a:r>
                <a:r>
                  <a:rPr lang="en-US" i="1" baseline="-25000" dirty="0"/>
                  <a:t>j1 </a:t>
                </a:r>
                <a:r>
                  <a:rPr lang="en-US" i="1" dirty="0"/>
                  <a:t> so that the variance of y</a:t>
                </a:r>
                <a:r>
                  <a:rPr lang="en-US" i="1" baseline="-25000" dirty="0"/>
                  <a:t>1</a:t>
                </a:r>
                <a:r>
                  <a:rPr lang="en-US" i="1" dirty="0"/>
                  <a:t> is maximized under the constraint that the norm of the weights is one and this is a standard problem for which the solution is the eigenvector corresponding to the largest eigenvalue of 𝞢 and y</a:t>
                </a:r>
                <a:r>
                  <a:rPr lang="en-US" i="1" baseline="-25000" dirty="0"/>
                  <a:t>1</a:t>
                </a:r>
                <a:r>
                  <a:rPr lang="en-US" i="1" dirty="0"/>
                  <a:t> is the first principal component.</a:t>
                </a:r>
                <a:endParaRPr lang="en-US" i="1" baseline="-25000" dirty="0"/>
              </a:p>
            </p:txBody>
          </p:sp>
        </mc:Choice>
        <mc:Fallback>
          <p:sp>
            <p:nvSpPr>
              <p:cNvPr id="8" name="Content Placeholder 2">
                <a:extLst>
                  <a:ext uri="{FF2B5EF4-FFF2-40B4-BE49-F238E27FC236}">
                    <a16:creationId xmlns:a16="http://schemas.microsoft.com/office/drawing/2014/main" id="{49D53CA5-0A17-0341-94A7-287188FEC0A6}"/>
                  </a:ext>
                </a:extLst>
              </p:cNvPr>
              <p:cNvSpPr txBox="1">
                <a:spLocks noRot="1" noChangeAspect="1" noMove="1" noResize="1" noEditPoints="1" noAdjustHandles="1" noChangeArrowheads="1" noChangeShapeType="1" noTextEdit="1"/>
              </p:cNvSpPr>
              <p:nvPr/>
            </p:nvSpPr>
            <p:spPr>
              <a:xfrm>
                <a:off x="628650" y="1130102"/>
                <a:ext cx="7886700" cy="5183016"/>
              </a:xfrm>
              <a:prstGeom prst="rect">
                <a:avLst/>
              </a:prstGeom>
              <a:blipFill>
                <a:blip r:embed="rId2"/>
                <a:stretch>
                  <a:fillRect l="-965" t="-1220" r="-1768" b="-1463"/>
                </a:stretch>
              </a:blipFill>
            </p:spPr>
            <p:txBody>
              <a:bodyPr/>
              <a:lstStyle/>
              <a:p>
                <a:r>
                  <a:rPr lang="en-US">
                    <a:noFill/>
                  </a:rPr>
                  <a:t> </a:t>
                </a:r>
              </a:p>
            </p:txBody>
          </p:sp>
        </mc:Fallback>
      </mc:AlternateContent>
    </p:spTree>
    <p:extLst>
      <p:ext uri="{BB962C8B-B14F-4D97-AF65-F5344CB8AC3E}">
        <p14:creationId xmlns:p14="http://schemas.microsoft.com/office/powerpoint/2010/main" val="2037647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502DEF7-AC06-FD49-94F1-8802800BBEDF}"/>
              </a:ext>
            </a:extLst>
          </p:cNvPr>
          <p:cNvSpPr txBox="1">
            <a:spLocks/>
          </p:cNvSpPr>
          <p:nvPr/>
        </p:nvSpPr>
        <p:spPr>
          <a:xfrm>
            <a:off x="1513114" y="333633"/>
            <a:ext cx="7630886" cy="74140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Unsupervised Learning Methods: PCA</a:t>
            </a:r>
            <a:br>
              <a:rPr lang="en-US" sz="2800" b="1" dirty="0"/>
            </a:br>
            <a:r>
              <a:rPr lang="en-US" sz="2800" b="1" dirty="0"/>
              <a:t> </a:t>
            </a:r>
          </a:p>
        </p:txBody>
      </p:sp>
      <p:sp>
        <p:nvSpPr>
          <p:cNvPr id="5" name="TextBox 4">
            <a:extLst>
              <a:ext uri="{FF2B5EF4-FFF2-40B4-BE49-F238E27FC236}">
                <a16:creationId xmlns:a16="http://schemas.microsoft.com/office/drawing/2014/main" id="{415B5C1C-3E13-8248-8B92-8DD72B6B69D4}"/>
              </a:ext>
            </a:extLst>
          </p:cNvPr>
          <p:cNvSpPr txBox="1"/>
          <p:nvPr/>
        </p:nvSpPr>
        <p:spPr>
          <a:xfrm>
            <a:off x="593124" y="1075038"/>
            <a:ext cx="8007179" cy="2031325"/>
          </a:xfrm>
          <a:prstGeom prst="rect">
            <a:avLst/>
          </a:prstGeom>
          <a:noFill/>
        </p:spPr>
        <p:txBody>
          <a:bodyPr wrap="square" rtlCol="0">
            <a:spAutoFit/>
          </a:bodyPr>
          <a:lstStyle/>
          <a:p>
            <a:r>
              <a:rPr lang="en-US" dirty="0"/>
              <a:t>In the </a:t>
            </a:r>
            <a:r>
              <a:rPr lang="en-US" dirty="0" err="1"/>
              <a:t>Matlab</a:t>
            </a:r>
            <a:r>
              <a:rPr lang="en-US" dirty="0"/>
              <a:t> description of PCA: PCA minimizes the perpendicular distances from the data to the fitted model. This is the linear case of what is known as Orthogonal Regression or Total Least Squares, and is appropriate when there is no natural distinction between predictor and response variables, or when all variables are measured with error. This is in contrast to the usual regression assumption that predictor variables are measured exactly, and only the response variable has an error component.</a:t>
            </a:r>
          </a:p>
        </p:txBody>
      </p:sp>
      <p:pic>
        <p:nvPicPr>
          <p:cNvPr id="7" name="Picture 6" descr="Chart, scatter chart&#10;&#10;Description automatically generated">
            <a:extLst>
              <a:ext uri="{FF2B5EF4-FFF2-40B4-BE49-F238E27FC236}">
                <a16:creationId xmlns:a16="http://schemas.microsoft.com/office/drawing/2014/main" id="{9D9A473E-7013-7B48-8658-2D6F5B54DC66}"/>
              </a:ext>
            </a:extLst>
          </p:cNvPr>
          <p:cNvPicPr>
            <a:picLocks noChangeAspect="1"/>
          </p:cNvPicPr>
          <p:nvPr/>
        </p:nvPicPr>
        <p:blipFill>
          <a:blip r:embed="rId2"/>
          <a:stretch>
            <a:fillRect/>
          </a:stretch>
        </p:blipFill>
        <p:spPr>
          <a:xfrm>
            <a:off x="840259" y="3106363"/>
            <a:ext cx="2956526" cy="2814043"/>
          </a:xfrm>
          <a:prstGeom prst="rect">
            <a:avLst/>
          </a:prstGeom>
        </p:spPr>
      </p:pic>
      <p:pic>
        <p:nvPicPr>
          <p:cNvPr id="9" name="Picture 8" descr="Chart&#10;&#10;Description automatically generated">
            <a:extLst>
              <a:ext uri="{FF2B5EF4-FFF2-40B4-BE49-F238E27FC236}">
                <a16:creationId xmlns:a16="http://schemas.microsoft.com/office/drawing/2014/main" id="{AAE069CF-4257-4348-A5FB-418A53707F5A}"/>
              </a:ext>
            </a:extLst>
          </p:cNvPr>
          <p:cNvPicPr>
            <a:picLocks noChangeAspect="1"/>
          </p:cNvPicPr>
          <p:nvPr/>
        </p:nvPicPr>
        <p:blipFill>
          <a:blip r:embed="rId3"/>
          <a:stretch>
            <a:fillRect/>
          </a:stretch>
        </p:blipFill>
        <p:spPr>
          <a:xfrm>
            <a:off x="4253468" y="3106362"/>
            <a:ext cx="2782332" cy="2818187"/>
          </a:xfrm>
          <a:prstGeom prst="rect">
            <a:avLst/>
          </a:prstGeom>
        </p:spPr>
      </p:pic>
      <p:sp>
        <p:nvSpPr>
          <p:cNvPr id="10" name="TextBox 9">
            <a:extLst>
              <a:ext uri="{FF2B5EF4-FFF2-40B4-BE49-F238E27FC236}">
                <a16:creationId xmlns:a16="http://schemas.microsoft.com/office/drawing/2014/main" id="{ACAFD3C7-271A-7E44-8AD2-C852B7FB70C5}"/>
              </a:ext>
            </a:extLst>
          </p:cNvPr>
          <p:cNvSpPr txBox="1"/>
          <p:nvPr/>
        </p:nvSpPr>
        <p:spPr>
          <a:xfrm>
            <a:off x="389237" y="6155035"/>
            <a:ext cx="8414952" cy="369332"/>
          </a:xfrm>
          <a:prstGeom prst="rect">
            <a:avLst/>
          </a:prstGeom>
          <a:noFill/>
        </p:spPr>
        <p:txBody>
          <a:bodyPr wrap="square" rtlCol="0">
            <a:spAutoFit/>
          </a:bodyPr>
          <a:lstStyle/>
          <a:p>
            <a:r>
              <a:rPr lang="en-US" dirty="0"/>
              <a:t>In this example data set from </a:t>
            </a:r>
            <a:r>
              <a:rPr lang="en-US" dirty="0" err="1"/>
              <a:t>Matlab’s</a:t>
            </a:r>
            <a:r>
              <a:rPr lang="en-US" dirty="0"/>
              <a:t> PCA examples, the PCA fits a plane to 3-d data</a:t>
            </a:r>
          </a:p>
        </p:txBody>
      </p:sp>
    </p:spTree>
    <p:extLst>
      <p:ext uri="{BB962C8B-B14F-4D97-AF65-F5344CB8AC3E}">
        <p14:creationId xmlns:p14="http://schemas.microsoft.com/office/powerpoint/2010/main" val="3807819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7EAAEFF-D447-7740-A530-A37CE111127B}"/>
              </a:ext>
            </a:extLst>
          </p:cNvPr>
          <p:cNvSpPr>
            <a:spLocks noGrp="1"/>
          </p:cNvSpPr>
          <p:nvPr>
            <p:ph type="ctrTitle"/>
          </p:nvPr>
        </p:nvSpPr>
        <p:spPr>
          <a:xfrm>
            <a:off x="628650" y="-586409"/>
            <a:ext cx="7630886" cy="1716511"/>
          </a:xfrm>
        </p:spPr>
        <p:txBody>
          <a:bodyPr>
            <a:normAutofit/>
          </a:bodyPr>
          <a:lstStyle/>
          <a:p>
            <a:r>
              <a:rPr lang="en-US" sz="2800" b="1" dirty="0"/>
              <a:t>Unsupervised Learning Methods: PCA</a:t>
            </a:r>
            <a:br>
              <a:rPr lang="en-US" sz="2800" b="1" dirty="0"/>
            </a:br>
            <a:r>
              <a:rPr lang="en-US" sz="2800" b="1" dirty="0"/>
              <a:t> </a:t>
            </a:r>
          </a:p>
        </p:txBody>
      </p:sp>
      <p:sp>
        <p:nvSpPr>
          <p:cNvPr id="2" name="TextBox 1">
            <a:extLst>
              <a:ext uri="{FF2B5EF4-FFF2-40B4-BE49-F238E27FC236}">
                <a16:creationId xmlns:a16="http://schemas.microsoft.com/office/drawing/2014/main" id="{8E39BABD-9296-614D-B7FC-5F100780CBF0}"/>
              </a:ext>
            </a:extLst>
          </p:cNvPr>
          <p:cNvSpPr txBox="1"/>
          <p:nvPr/>
        </p:nvSpPr>
        <p:spPr>
          <a:xfrm>
            <a:off x="-1565753" y="2430049"/>
            <a:ext cx="184731" cy="369332"/>
          </a:xfrm>
          <a:prstGeom prst="rect">
            <a:avLst/>
          </a:prstGeom>
          <a:noFill/>
        </p:spPr>
        <p:txBody>
          <a:bodyPr wrap="none" rtlCol="0">
            <a:spAutoFit/>
          </a:bodyPr>
          <a:lstStyle/>
          <a:p>
            <a:endParaRPr lang="en-US" dirty="0"/>
          </a:p>
        </p:txBody>
      </p:sp>
      <mc:AlternateContent xmlns:mc="http://schemas.openxmlformats.org/markup-compatibility/2006">
        <mc:Choice xmlns:a14="http://schemas.microsoft.com/office/drawing/2010/main" Requires="a14">
          <p:sp>
            <p:nvSpPr>
              <p:cNvPr id="8" name="Content Placeholder 2">
                <a:extLst>
                  <a:ext uri="{FF2B5EF4-FFF2-40B4-BE49-F238E27FC236}">
                    <a16:creationId xmlns:a16="http://schemas.microsoft.com/office/drawing/2014/main" id="{49D53CA5-0A17-0341-94A7-287188FEC0A6}"/>
                  </a:ext>
                </a:extLst>
              </p:cNvPr>
              <p:cNvSpPr txBox="1">
                <a:spLocks/>
              </p:cNvSpPr>
              <p:nvPr/>
            </p:nvSpPr>
            <p:spPr>
              <a:xfrm>
                <a:off x="628650" y="1130102"/>
                <a:ext cx="7886700" cy="51830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i="1" dirty="0"/>
                  <a:t>This continues to find other linear combinations that are orthogonal to each other and are in the “directions” in multidimensional space corresponding to the eigenvalues of the covariance matrix. So the construction is to obtain p linear combinations </a:t>
                </a:r>
                <a:r>
                  <a:rPr lang="en-US" b="1" i="1" dirty="0"/>
                  <a:t>y</a:t>
                </a:r>
                <a:r>
                  <a:rPr lang="en-US" i="1" dirty="0"/>
                  <a:t>=</a:t>
                </a:r>
                <a:r>
                  <a:rPr lang="en-US" b="1" i="1" dirty="0"/>
                  <a:t>B</a:t>
                </a:r>
                <a:r>
                  <a:rPr lang="en-US" i="1" dirty="0"/>
                  <a:t>’</a:t>
                </a:r>
                <a:r>
                  <a:rPr lang="en-US" b="1" i="1" dirty="0"/>
                  <a:t>X </a:t>
                </a:r>
                <a:r>
                  <a:rPr lang="en-US" i="1" dirty="0"/>
                  <a:t>where </a:t>
                </a:r>
                <a:r>
                  <a:rPr lang="en-US" b="1" i="1" dirty="0"/>
                  <a:t>B</a:t>
                </a:r>
                <a:r>
                  <a:rPr lang="en-US" i="1" dirty="0"/>
                  <a:t> is a p x p matrix with kth column corresponding to the weights for the kth principal component. The optimal selection of weights is obtained from the eigenvalue decomposition 𝞢  = </a:t>
                </a:r>
                <a:r>
                  <a:rPr lang="en-US" b="1" i="1" dirty="0"/>
                  <a:t>B</a:t>
                </a:r>
                <a:r>
                  <a:rPr lang="en-US" i="1" dirty="0"/>
                  <a:t> </a:t>
                </a:r>
                <a:r>
                  <a:rPr lang="en-US" dirty="0"/>
                  <a:t>𝜦</a:t>
                </a:r>
                <a:r>
                  <a:rPr lang="en-US" i="1" dirty="0"/>
                  <a:t> </a:t>
                </a:r>
                <a:r>
                  <a:rPr lang="en-US" b="1" i="1" dirty="0"/>
                  <a:t>B</a:t>
                </a:r>
                <a:r>
                  <a:rPr lang="en-US" i="1" dirty="0"/>
                  <a:t>’ where </a:t>
                </a:r>
                <a:r>
                  <a:rPr lang="en-US" dirty="0"/>
                  <a:t>𝜦</a:t>
                </a:r>
                <a:r>
                  <a:rPr lang="en-US" i="1" dirty="0"/>
                  <a:t> is the diagonal matrix of eigenvalues. Then these principal components have mean zero, </a:t>
                </a:r>
                <a:r>
                  <a:rPr lang="en-US" i="1" dirty="0" err="1"/>
                  <a:t>cov</a:t>
                </a:r>
                <a:r>
                  <a:rPr lang="en-US" i="1" dirty="0"/>
                  <a:t> (</a:t>
                </a:r>
                <a:r>
                  <a:rPr lang="en-US" b="1" i="1" dirty="0"/>
                  <a:t>y</a:t>
                </a:r>
                <a:r>
                  <a:rPr lang="en-US" i="1" dirty="0"/>
                  <a:t>) = </a:t>
                </a:r>
                <a:r>
                  <a:rPr lang="en-US" dirty="0"/>
                  <a:t>𝜦</a:t>
                </a:r>
                <a:r>
                  <a:rPr lang="en-US" i="1" dirty="0"/>
                  <a:t> so the components of </a:t>
                </a:r>
                <a:r>
                  <a:rPr lang="en-US" b="1" i="1" dirty="0"/>
                  <a:t>y</a:t>
                </a:r>
                <a:r>
                  <a:rPr lang="en-US" i="1" dirty="0"/>
                  <a:t> are uncorrelated, </a:t>
                </a:r>
                <a:r>
                  <a:rPr lang="en-US" i="1" dirty="0" err="1"/>
                  <a:t>cov</a:t>
                </a:r>
                <a:r>
                  <a:rPr lang="en-US" i="1" dirty="0"/>
                  <a:t> (</a:t>
                </a:r>
                <a:r>
                  <a:rPr lang="en-US" b="1" i="1" dirty="0"/>
                  <a:t>x</a:t>
                </a:r>
                <a:r>
                  <a:rPr lang="en-US" i="1" dirty="0"/>
                  <a:t>, </a:t>
                </a:r>
                <a:r>
                  <a:rPr lang="en-US" b="1" i="1" dirty="0"/>
                  <a:t>y</a:t>
                </a:r>
                <a:r>
                  <a:rPr lang="en-US" i="1" dirty="0"/>
                  <a:t>) = </a:t>
                </a:r>
                <a:r>
                  <a:rPr lang="en-US" b="1" i="1" dirty="0"/>
                  <a:t>B</a:t>
                </a:r>
                <a:r>
                  <a:rPr lang="en-US" i="1" dirty="0"/>
                  <a:t> </a:t>
                </a:r>
                <a:r>
                  <a:rPr lang="en-US" dirty="0"/>
                  <a:t>𝜦 and </a:t>
                </a:r>
                <a:r>
                  <a:rPr lang="en-US" i="1" dirty="0" err="1"/>
                  <a:t>corr</a:t>
                </a:r>
                <a:r>
                  <a:rPr lang="en-US" i="1" dirty="0"/>
                  <a:t>(x</a:t>
                </a:r>
                <a:r>
                  <a:rPr lang="en-US" i="1" baseline="-25000" dirty="0"/>
                  <a:t>i</a:t>
                </a:r>
                <a:r>
                  <a:rPr lang="en-US" i="1" dirty="0"/>
                  <a:t> , </a:t>
                </a:r>
                <a:r>
                  <a:rPr lang="en-US" i="1" dirty="0" err="1"/>
                  <a:t>y</a:t>
                </a:r>
                <a:r>
                  <a:rPr lang="en-US" i="1" baseline="-25000" dirty="0" err="1"/>
                  <a:t>i</a:t>
                </a:r>
                <a:r>
                  <a:rPr lang="en-US" i="1" baseline="-25000" dirty="0"/>
                  <a:t> </a:t>
                </a:r>
                <a:r>
                  <a:rPr lang="en-US" i="1" dirty="0"/>
                  <a:t>) </a:t>
                </a:r>
                <a:r>
                  <a:rPr lang="en-US" dirty="0"/>
                  <a:t>= </a:t>
                </a:r>
                <a:r>
                  <a:rPr lang="en-US" i="1" dirty="0"/>
                  <a:t>𝛽</a:t>
                </a:r>
                <a:r>
                  <a:rPr lang="en-US" i="1" baseline="-25000" dirty="0"/>
                  <a:t>j  </a:t>
                </a:r>
                <a:r>
                  <a:rPr lang="en-US" i="1" dirty="0"/>
                  <a:t>(𝜆</a:t>
                </a:r>
                <a:r>
                  <a:rPr lang="en-US" i="1" baseline="-25000" dirty="0"/>
                  <a:t>j</a:t>
                </a:r>
                <a:r>
                  <a:rPr lang="en-US" i="1" dirty="0"/>
                  <a:t>)</a:t>
                </a:r>
                <a:r>
                  <a:rPr lang="en-US" i="1" baseline="30000" dirty="0"/>
                  <a:t>1/2 </a:t>
                </a:r>
                <a:r>
                  <a:rPr lang="en-US" i="1" dirty="0"/>
                  <a:t>which are called the factor loadings and trace(𝞢 ) = trace(</a:t>
                </a:r>
                <a:r>
                  <a:rPr lang="en-US" dirty="0"/>
                  <a:t>𝜦) </a:t>
                </a:r>
                <a:r>
                  <a:rPr lang="en-US" i="1" dirty="0"/>
                  <a:t>so in this sense the </a:t>
                </a:r>
                <a:r>
                  <a:rPr lang="en-US" i="1" dirty="0" err="1"/>
                  <a:t>j</a:t>
                </a:r>
                <a:r>
                  <a:rPr lang="en-US" i="1" baseline="30000" dirty="0" err="1"/>
                  <a:t>th</a:t>
                </a:r>
                <a:r>
                  <a:rPr lang="en-US" i="1" dirty="0"/>
                  <a:t> principal component “explains” </a:t>
                </a:r>
              </a:p>
              <a:p>
                <a:pPr algn="l"/>
                <a14:m>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rPr>
                              <m:t>𝑗</m:t>
                            </m:r>
                          </m:sub>
                        </m:sSub>
                      </m:num>
                      <m:den>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𝑝</m:t>
                            </m:r>
                          </m:sup>
                          <m:e>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rPr>
                                  <m:t>𝑖</m:t>
                                </m:r>
                              </m:sub>
                            </m:sSub>
                          </m:e>
                        </m:nary>
                      </m:den>
                    </m:f>
                  </m:oMath>
                </a14:m>
                <a:r>
                  <a:rPr lang="en-US" i="1" dirty="0"/>
                  <a:t>  of the total variance of the data. </a:t>
                </a:r>
              </a:p>
              <a:p>
                <a:pPr algn="l"/>
                <a:endParaRPr lang="en-US" i="1" dirty="0"/>
              </a:p>
            </p:txBody>
          </p:sp>
        </mc:Choice>
        <mc:Fallback>
          <p:sp>
            <p:nvSpPr>
              <p:cNvPr id="8" name="Content Placeholder 2">
                <a:extLst>
                  <a:ext uri="{FF2B5EF4-FFF2-40B4-BE49-F238E27FC236}">
                    <a16:creationId xmlns:a16="http://schemas.microsoft.com/office/drawing/2014/main" id="{49D53CA5-0A17-0341-94A7-287188FEC0A6}"/>
                  </a:ext>
                </a:extLst>
              </p:cNvPr>
              <p:cNvSpPr txBox="1">
                <a:spLocks noRot="1" noChangeAspect="1" noMove="1" noResize="1" noEditPoints="1" noAdjustHandles="1" noChangeArrowheads="1" noChangeShapeType="1" noTextEdit="1"/>
              </p:cNvSpPr>
              <p:nvPr/>
            </p:nvSpPr>
            <p:spPr>
              <a:xfrm>
                <a:off x="628650" y="1130102"/>
                <a:ext cx="7886700" cy="5183016"/>
              </a:xfrm>
              <a:prstGeom prst="rect">
                <a:avLst/>
              </a:prstGeom>
              <a:blipFill>
                <a:blip r:embed="rId2"/>
                <a:stretch>
                  <a:fillRect l="-4019" t="-1220" r="-1286" b="-10000"/>
                </a:stretch>
              </a:blipFill>
            </p:spPr>
            <p:txBody>
              <a:bodyPr/>
              <a:lstStyle/>
              <a:p>
                <a:r>
                  <a:rPr lang="en-US">
                    <a:noFill/>
                  </a:rPr>
                  <a:t> </a:t>
                </a:r>
              </a:p>
            </p:txBody>
          </p:sp>
        </mc:Fallback>
      </mc:AlternateContent>
    </p:spTree>
    <p:extLst>
      <p:ext uri="{BB962C8B-B14F-4D97-AF65-F5344CB8AC3E}">
        <p14:creationId xmlns:p14="http://schemas.microsoft.com/office/powerpoint/2010/main" val="1095234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7EAAEFF-D447-7740-A530-A37CE111127B}"/>
              </a:ext>
            </a:extLst>
          </p:cNvPr>
          <p:cNvSpPr>
            <a:spLocks noGrp="1"/>
          </p:cNvSpPr>
          <p:nvPr>
            <p:ph type="ctrTitle"/>
          </p:nvPr>
        </p:nvSpPr>
        <p:spPr>
          <a:xfrm>
            <a:off x="628650" y="-586409"/>
            <a:ext cx="7630886" cy="1716511"/>
          </a:xfrm>
        </p:spPr>
        <p:txBody>
          <a:bodyPr>
            <a:normAutofit/>
          </a:bodyPr>
          <a:lstStyle/>
          <a:p>
            <a:r>
              <a:rPr lang="en-US" sz="2800" b="1" dirty="0"/>
              <a:t>Unsupervised Learning Methods: PCA</a:t>
            </a:r>
            <a:br>
              <a:rPr lang="en-US" sz="2800" b="1" dirty="0"/>
            </a:br>
            <a:r>
              <a:rPr lang="en-US" sz="2800" b="1" dirty="0"/>
              <a:t> </a:t>
            </a:r>
          </a:p>
        </p:txBody>
      </p:sp>
      <p:sp>
        <p:nvSpPr>
          <p:cNvPr id="2" name="TextBox 1">
            <a:extLst>
              <a:ext uri="{FF2B5EF4-FFF2-40B4-BE49-F238E27FC236}">
                <a16:creationId xmlns:a16="http://schemas.microsoft.com/office/drawing/2014/main" id="{8E39BABD-9296-614D-B7FC-5F100780CBF0}"/>
              </a:ext>
            </a:extLst>
          </p:cNvPr>
          <p:cNvSpPr txBox="1"/>
          <p:nvPr/>
        </p:nvSpPr>
        <p:spPr>
          <a:xfrm>
            <a:off x="-1565753" y="2430049"/>
            <a:ext cx="184731" cy="369332"/>
          </a:xfrm>
          <a:prstGeom prst="rect">
            <a:avLst/>
          </a:prstGeom>
          <a:noFill/>
        </p:spPr>
        <p:txBody>
          <a:bodyPr wrap="none" rtlCol="0">
            <a:spAutoFit/>
          </a:bodyPr>
          <a:lstStyle/>
          <a:p>
            <a:endParaRPr lang="en-US" dirty="0"/>
          </a:p>
        </p:txBody>
      </p:sp>
      <p:sp>
        <p:nvSpPr>
          <p:cNvPr id="8" name="Content Placeholder 2">
            <a:extLst>
              <a:ext uri="{FF2B5EF4-FFF2-40B4-BE49-F238E27FC236}">
                <a16:creationId xmlns:a16="http://schemas.microsoft.com/office/drawing/2014/main" id="{49D53CA5-0A17-0341-94A7-287188FEC0A6}"/>
              </a:ext>
            </a:extLst>
          </p:cNvPr>
          <p:cNvSpPr txBox="1">
            <a:spLocks/>
          </p:cNvSpPr>
          <p:nvPr/>
        </p:nvSpPr>
        <p:spPr>
          <a:xfrm>
            <a:off x="628650" y="1130102"/>
            <a:ext cx="7886700" cy="51830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i="1" dirty="0"/>
              <a:t>To apply this to data, we have a set of observations </a:t>
            </a:r>
            <a:r>
              <a:rPr lang="en-US" b="1" i="1" dirty="0"/>
              <a:t>X</a:t>
            </a:r>
            <a:r>
              <a:rPr lang="en-US" i="1" dirty="0"/>
              <a:t> which is a n x p matrix in which we assume the observations are independent replicates of the p-dimensional random vector </a:t>
            </a:r>
            <a:r>
              <a:rPr lang="en-US" b="1" i="1" dirty="0"/>
              <a:t>x </a:t>
            </a:r>
            <a:r>
              <a:rPr lang="en-US" i="1" dirty="0"/>
              <a:t>so the columns X</a:t>
            </a:r>
            <a:r>
              <a:rPr lang="en-US" i="1" baseline="-25000" dirty="0"/>
              <a:t>i</a:t>
            </a:r>
            <a:r>
              <a:rPr lang="en-US" i="1" dirty="0"/>
              <a:t> of </a:t>
            </a:r>
            <a:r>
              <a:rPr lang="en-US" b="1" i="1" dirty="0"/>
              <a:t>X</a:t>
            </a:r>
            <a:r>
              <a:rPr lang="en-US" i="1" dirty="0"/>
              <a:t> correspond to observations of each measurement and assume we have subtracted the sample mean for each variable from these so that mean(X</a:t>
            </a:r>
            <a:r>
              <a:rPr lang="en-US" i="1" baseline="-25000" dirty="0"/>
              <a:t>i</a:t>
            </a:r>
            <a:r>
              <a:rPr lang="en-US" i="1" dirty="0"/>
              <a:t>) = 0 and the sample covariance matrix is then S = </a:t>
            </a:r>
            <a:r>
              <a:rPr lang="en-US" b="1" i="1" dirty="0"/>
              <a:t>X’ X </a:t>
            </a:r>
            <a:r>
              <a:rPr lang="en-US" i="1" dirty="0"/>
              <a:t>/(n-1) and if the eigenvalue decomposition of S is </a:t>
            </a:r>
            <a:r>
              <a:rPr lang="en-US" b="1" i="1" dirty="0"/>
              <a:t>B</a:t>
            </a:r>
            <a:r>
              <a:rPr lang="en-US" i="1" dirty="0"/>
              <a:t> </a:t>
            </a:r>
            <a:r>
              <a:rPr lang="en-US" dirty="0"/>
              <a:t>𝜦 </a:t>
            </a:r>
            <a:r>
              <a:rPr lang="en-US" b="1" i="1" dirty="0"/>
              <a:t>B’</a:t>
            </a:r>
            <a:r>
              <a:rPr lang="en-US" dirty="0"/>
              <a:t> </a:t>
            </a:r>
            <a:r>
              <a:rPr lang="en-US" i="1" dirty="0"/>
              <a:t>then the sample principal components are </a:t>
            </a:r>
            <a:r>
              <a:rPr lang="en-US" b="1" dirty="0"/>
              <a:t>Y</a:t>
            </a:r>
            <a:r>
              <a:rPr lang="en-US" dirty="0"/>
              <a:t> = </a:t>
            </a:r>
            <a:r>
              <a:rPr lang="en-US" b="1" dirty="0"/>
              <a:t>X</a:t>
            </a:r>
            <a:r>
              <a:rPr lang="en-US" dirty="0"/>
              <a:t> </a:t>
            </a:r>
            <a:r>
              <a:rPr lang="en-US" b="1" dirty="0"/>
              <a:t>B </a:t>
            </a:r>
            <a:r>
              <a:rPr lang="en-US" i="1" dirty="0"/>
              <a:t>where</a:t>
            </a:r>
            <a:r>
              <a:rPr lang="en-US" dirty="0"/>
              <a:t> </a:t>
            </a:r>
            <a:r>
              <a:rPr lang="en-US" b="1" dirty="0"/>
              <a:t>Y</a:t>
            </a:r>
            <a:r>
              <a:rPr lang="en-US" dirty="0"/>
              <a:t> </a:t>
            </a:r>
            <a:r>
              <a:rPr lang="en-US" i="1" dirty="0"/>
              <a:t>is an n x p matrix containing the principal component “scores”(or values for the data) and</a:t>
            </a:r>
            <a:r>
              <a:rPr lang="en-US" dirty="0"/>
              <a:t> </a:t>
            </a:r>
            <a:r>
              <a:rPr lang="en-US" b="1" dirty="0"/>
              <a:t>B</a:t>
            </a:r>
            <a:r>
              <a:rPr lang="en-US" dirty="0"/>
              <a:t> </a:t>
            </a:r>
            <a:r>
              <a:rPr lang="en-US" i="1" dirty="0"/>
              <a:t>is a p x p orthonormal matrix containing the weights. Here var( </a:t>
            </a:r>
            <a:r>
              <a:rPr lang="en-US" dirty="0" err="1"/>
              <a:t>Y</a:t>
            </a:r>
            <a:r>
              <a:rPr lang="en-US" i="1" baseline="-25000" dirty="0" err="1"/>
              <a:t>j</a:t>
            </a:r>
            <a:r>
              <a:rPr lang="en-US" i="1" dirty="0"/>
              <a:t> </a:t>
            </a:r>
            <a:r>
              <a:rPr lang="en-US" dirty="0"/>
              <a:t>) = </a:t>
            </a:r>
            <a:r>
              <a:rPr lang="en-US" i="1" dirty="0"/>
              <a:t>𝜆</a:t>
            </a:r>
            <a:r>
              <a:rPr lang="en-US" i="1" baseline="-25000" dirty="0"/>
              <a:t>j  </a:t>
            </a:r>
            <a:endParaRPr lang="en-US" i="1" dirty="0"/>
          </a:p>
          <a:p>
            <a:pPr algn="l"/>
            <a:r>
              <a:rPr lang="en-US" i="1" dirty="0"/>
              <a:t>In practice, the singular value decomposition is used to obtain the eigenvalues and eigenvectors in </a:t>
            </a:r>
            <a:r>
              <a:rPr lang="en-US" b="1" i="1" dirty="0"/>
              <a:t>B </a:t>
            </a:r>
            <a:r>
              <a:rPr lang="en-US" i="1" dirty="0"/>
              <a:t>and</a:t>
            </a:r>
            <a:r>
              <a:rPr lang="en-US" b="1" i="1" dirty="0"/>
              <a:t> </a:t>
            </a:r>
            <a:r>
              <a:rPr lang="en-US" dirty="0"/>
              <a:t>𝜦 </a:t>
            </a:r>
            <a:endParaRPr lang="en-US" i="1" dirty="0"/>
          </a:p>
        </p:txBody>
      </p:sp>
    </p:spTree>
    <p:extLst>
      <p:ext uri="{BB962C8B-B14F-4D97-AF65-F5344CB8AC3E}">
        <p14:creationId xmlns:p14="http://schemas.microsoft.com/office/powerpoint/2010/main" val="805975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7EAAEFF-D447-7740-A530-A37CE111127B}"/>
              </a:ext>
            </a:extLst>
          </p:cNvPr>
          <p:cNvSpPr>
            <a:spLocks noGrp="1"/>
          </p:cNvSpPr>
          <p:nvPr>
            <p:ph type="ctrTitle"/>
          </p:nvPr>
        </p:nvSpPr>
        <p:spPr>
          <a:xfrm>
            <a:off x="628650" y="-586409"/>
            <a:ext cx="7630886" cy="1716511"/>
          </a:xfrm>
        </p:spPr>
        <p:txBody>
          <a:bodyPr>
            <a:normAutofit/>
          </a:bodyPr>
          <a:lstStyle/>
          <a:p>
            <a:r>
              <a:rPr lang="en-US" sz="2800" b="1" dirty="0"/>
              <a:t>Unsupervised Learning Methods: PCA</a:t>
            </a:r>
            <a:br>
              <a:rPr lang="en-US" sz="2800" b="1" dirty="0"/>
            </a:br>
            <a:r>
              <a:rPr lang="en-US" sz="2800" b="1" dirty="0"/>
              <a:t> </a:t>
            </a:r>
          </a:p>
        </p:txBody>
      </p:sp>
      <p:sp>
        <p:nvSpPr>
          <p:cNvPr id="2" name="TextBox 1">
            <a:extLst>
              <a:ext uri="{FF2B5EF4-FFF2-40B4-BE49-F238E27FC236}">
                <a16:creationId xmlns:a16="http://schemas.microsoft.com/office/drawing/2014/main" id="{8E39BABD-9296-614D-B7FC-5F100780CBF0}"/>
              </a:ext>
            </a:extLst>
          </p:cNvPr>
          <p:cNvSpPr txBox="1"/>
          <p:nvPr/>
        </p:nvSpPr>
        <p:spPr>
          <a:xfrm>
            <a:off x="-1565753" y="2430049"/>
            <a:ext cx="184731" cy="369332"/>
          </a:xfrm>
          <a:prstGeom prst="rect">
            <a:avLst/>
          </a:prstGeom>
          <a:noFill/>
        </p:spPr>
        <p:txBody>
          <a:bodyPr wrap="none" rtlCol="0">
            <a:spAutoFit/>
          </a:bodyPr>
          <a:lstStyle/>
          <a:p>
            <a:endParaRPr lang="en-US" dirty="0"/>
          </a:p>
        </p:txBody>
      </p:sp>
      <p:sp>
        <p:nvSpPr>
          <p:cNvPr id="8" name="Content Placeholder 2">
            <a:extLst>
              <a:ext uri="{FF2B5EF4-FFF2-40B4-BE49-F238E27FC236}">
                <a16:creationId xmlns:a16="http://schemas.microsoft.com/office/drawing/2014/main" id="{49D53CA5-0A17-0341-94A7-287188FEC0A6}"/>
              </a:ext>
            </a:extLst>
          </p:cNvPr>
          <p:cNvSpPr txBox="1">
            <a:spLocks/>
          </p:cNvSpPr>
          <p:nvPr/>
        </p:nvSpPr>
        <p:spPr>
          <a:xfrm>
            <a:off x="628650" y="974152"/>
            <a:ext cx="7886700" cy="24657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i="1" dirty="0"/>
              <a:t>In application, the question is how many PCA components should be included.  No one answer to what PCA components to “cut-off at” is available but a standard approach is to make a “scree plot” of the eigenvalues (which are metrics for how much of the variance is explained by each PCA component) and ignore  the components beyond that</a:t>
            </a:r>
          </a:p>
          <a:p>
            <a:pPr algn="l"/>
            <a:endParaRPr lang="en-US" i="1" dirty="0"/>
          </a:p>
        </p:txBody>
      </p:sp>
      <p:pic>
        <p:nvPicPr>
          <p:cNvPr id="5" name="Picture 4" descr="Chart, line chart&#10;&#10;Description automatically generated">
            <a:extLst>
              <a:ext uri="{FF2B5EF4-FFF2-40B4-BE49-F238E27FC236}">
                <a16:creationId xmlns:a16="http://schemas.microsoft.com/office/drawing/2014/main" id="{B3C6ED93-DC8A-A044-8080-F23C25BAD3BD}"/>
              </a:ext>
            </a:extLst>
          </p:cNvPr>
          <p:cNvPicPr>
            <a:picLocks noChangeAspect="1"/>
          </p:cNvPicPr>
          <p:nvPr/>
        </p:nvPicPr>
        <p:blipFill>
          <a:blip r:embed="rId2"/>
          <a:stretch>
            <a:fillRect/>
          </a:stretch>
        </p:blipFill>
        <p:spPr>
          <a:xfrm>
            <a:off x="2340956" y="3283916"/>
            <a:ext cx="4206274" cy="3216562"/>
          </a:xfrm>
          <a:prstGeom prst="rect">
            <a:avLst/>
          </a:prstGeom>
        </p:spPr>
      </p:pic>
    </p:spTree>
    <p:extLst>
      <p:ext uri="{BB962C8B-B14F-4D97-AF65-F5344CB8AC3E}">
        <p14:creationId xmlns:p14="http://schemas.microsoft.com/office/powerpoint/2010/main" val="25886880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6429</TotalTime>
  <Words>2348</Words>
  <Application>Microsoft Macintosh PowerPoint</Application>
  <PresentationFormat>On-screen Show (4:3)</PresentationFormat>
  <Paragraphs>56</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Cambria Math</vt:lpstr>
      <vt:lpstr>Office Theme</vt:lpstr>
      <vt:lpstr>Math/EEB 589 - Mathematics of Machine Learning Methods in Ecology and Environmental Science Unsupervised Learning Methods: Dimension Reduction and  PCA   </vt:lpstr>
      <vt:lpstr>Unsupervised Learning Methods: Dimension Reduction and PCA  </vt:lpstr>
      <vt:lpstr>Unsupervised Learning Methods: Dimension Reduction and  PCA  </vt:lpstr>
      <vt:lpstr>Unsupervised Learning Methods: Dimension Reduction and PCA   </vt:lpstr>
      <vt:lpstr>Unsupervised Learning Methods  </vt:lpstr>
      <vt:lpstr>PowerPoint Presentation</vt:lpstr>
      <vt:lpstr>Unsupervised Learning Methods: PCA  </vt:lpstr>
      <vt:lpstr>Unsupervised Learning Methods: PCA  </vt:lpstr>
      <vt:lpstr>Unsupervised Learning Methods: PCA  </vt:lpstr>
      <vt:lpstr>Unsupervised Learning Methods: PCA  </vt:lpstr>
      <vt:lpstr>Unsupervised Learning Methods: Factor Analysis  </vt:lpstr>
      <vt:lpstr>Unsupervised Learning Methods: Multidimensional scaling  </vt:lpstr>
      <vt:lpstr>Unsupervised Learning Methods: Principal Coordinates Analysis  </vt:lpstr>
      <vt:lpstr>Unsupervised Learning Methods: Correspondence Analysis  </vt:lpstr>
      <vt:lpstr>PowerPoint Presentation</vt:lpstr>
      <vt:lpstr>Unsupervised Learning Methods: Multidimensional scaling  </vt:lpstr>
      <vt:lpstr>PowerPoint Presentation</vt:lpstr>
      <vt:lpstr>Unsupervised Learning Methods: Multidimensional scaling  </vt:lpstr>
      <vt:lpstr>Unsupervised Learning Methods: Multidimensional scaling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Gross, Louis J</dc:creator>
  <cp:lastModifiedBy>Gross, Louis J</cp:lastModifiedBy>
  <cp:revision>267</cp:revision>
  <dcterms:created xsi:type="dcterms:W3CDTF">2020-08-27T15:28:05Z</dcterms:created>
  <dcterms:modified xsi:type="dcterms:W3CDTF">2020-10-15T18:40:07Z</dcterms:modified>
</cp:coreProperties>
</file>