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oss, Louis J" initials="GLJ" lastIdx="1" clrIdx="0">
    <p:extLst>
      <p:ext uri="{19B8F6BF-5375-455C-9EA6-DF929625EA0E}">
        <p15:presenceInfo xmlns:p15="http://schemas.microsoft.com/office/powerpoint/2012/main" userId="S::lgross@utk.edu::56d99857-4224-44aa-8bb9-cb76be3776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17" d="100"/>
          <a:sy n="117" d="100"/>
        </p:scale>
        <p:origin x="1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D7A24D-02F1-0D40-9F43-8EE6978048E0}"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99078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7A24D-02F1-0D40-9F43-8EE6978048E0}"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216538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7A24D-02F1-0D40-9F43-8EE6978048E0}"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151699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7A24D-02F1-0D40-9F43-8EE6978048E0}"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113855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D7A24D-02F1-0D40-9F43-8EE6978048E0}"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145485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D7A24D-02F1-0D40-9F43-8EE6978048E0}"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206437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D7A24D-02F1-0D40-9F43-8EE6978048E0}" type="datetimeFigureOut">
              <a:rPr lang="en-US" smtClean="0"/>
              <a:t>9/2/20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18090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D7A24D-02F1-0D40-9F43-8EE6978048E0}" type="datetimeFigureOut">
              <a:rPr lang="en-US" smtClean="0"/>
              <a:t>9/2/20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170463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7A24D-02F1-0D40-9F43-8EE6978048E0}" type="datetimeFigureOut">
              <a:rPr lang="en-US" smtClean="0"/>
              <a:t>9/2/20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117172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D7A24D-02F1-0D40-9F43-8EE6978048E0}"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113881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D7A24D-02F1-0D40-9F43-8EE6978048E0}"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AF662-3B32-6148-ACEC-981A337A9BFD}" type="slidenum">
              <a:rPr lang="en-US" smtClean="0"/>
              <a:t>‹#›</a:t>
            </a:fld>
            <a:endParaRPr lang="en-US"/>
          </a:p>
        </p:txBody>
      </p:sp>
    </p:spTree>
    <p:extLst>
      <p:ext uri="{BB962C8B-B14F-4D97-AF65-F5344CB8AC3E}">
        <p14:creationId xmlns:p14="http://schemas.microsoft.com/office/powerpoint/2010/main" val="344404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7A24D-02F1-0D40-9F43-8EE6978048E0}" type="datetimeFigureOut">
              <a:rPr lang="en-US" smtClean="0"/>
              <a:t>9/2/20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AF662-3B32-6148-ACEC-981A337A9BFD}" type="slidenum">
              <a:rPr lang="en-US" smtClean="0"/>
              <a:t>‹#›</a:t>
            </a:fld>
            <a:endParaRPr lang="en-US"/>
          </a:p>
        </p:txBody>
      </p:sp>
    </p:spTree>
    <p:extLst>
      <p:ext uri="{BB962C8B-B14F-4D97-AF65-F5344CB8AC3E}">
        <p14:creationId xmlns:p14="http://schemas.microsoft.com/office/powerpoint/2010/main" val="1340647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508AE-0F2A-2749-BEA5-949DC09BB818}"/>
              </a:ext>
            </a:extLst>
          </p:cNvPr>
          <p:cNvSpPr>
            <a:spLocks noGrp="1"/>
          </p:cNvSpPr>
          <p:nvPr>
            <p:ph type="ctrTitle"/>
          </p:nvPr>
        </p:nvSpPr>
        <p:spPr>
          <a:xfrm>
            <a:off x="756557" y="206827"/>
            <a:ext cx="7630886" cy="870857"/>
          </a:xfrm>
        </p:spPr>
        <p:txBody>
          <a:bodyPr>
            <a:normAutofit/>
          </a:bodyPr>
          <a:lstStyle/>
          <a:p>
            <a:r>
              <a:rPr lang="en-US" sz="2800" b="1" dirty="0"/>
              <a:t>Math/EEB 589 - Mathematics of Machine Learning Methods in Ecology and Environmental Science</a:t>
            </a:r>
          </a:p>
        </p:txBody>
      </p:sp>
      <p:sp>
        <p:nvSpPr>
          <p:cNvPr id="6" name="TextBox 5">
            <a:extLst>
              <a:ext uri="{FF2B5EF4-FFF2-40B4-BE49-F238E27FC236}">
                <a16:creationId xmlns:a16="http://schemas.microsoft.com/office/drawing/2014/main" id="{9AC70CF2-AF9D-4840-BA3B-160EB734E885}"/>
              </a:ext>
            </a:extLst>
          </p:cNvPr>
          <p:cNvSpPr txBox="1"/>
          <p:nvPr/>
        </p:nvSpPr>
        <p:spPr>
          <a:xfrm>
            <a:off x="889907" y="1077684"/>
            <a:ext cx="7364186" cy="4524315"/>
          </a:xfrm>
          <a:prstGeom prst="rect">
            <a:avLst/>
          </a:prstGeom>
          <a:noFill/>
        </p:spPr>
        <p:txBody>
          <a:bodyPr wrap="square" rtlCol="0">
            <a:spAutoFit/>
          </a:bodyPr>
          <a:lstStyle/>
          <a:p>
            <a:r>
              <a:rPr lang="en-US" b="1" dirty="0"/>
              <a:t>Introductory glossary of terms:</a:t>
            </a:r>
          </a:p>
          <a:p>
            <a:endParaRPr lang="en-US" dirty="0"/>
          </a:p>
          <a:p>
            <a:r>
              <a:rPr lang="en-US" b="1" i="1" dirty="0"/>
              <a:t>Artificial intelligence </a:t>
            </a:r>
            <a:r>
              <a:rPr lang="en-US" dirty="0"/>
              <a:t>is the capacity of an algorithm to assimilate information to perform tasks that are characteristic of human intelligence, such as recognizing objects and sounds, contextualizing language, learning from the environment, and problem solving.</a:t>
            </a:r>
          </a:p>
          <a:p>
            <a:endParaRPr lang="en-US" dirty="0"/>
          </a:p>
          <a:p>
            <a:r>
              <a:rPr lang="en-US" b="1" i="1" dirty="0"/>
              <a:t>Machine learning </a:t>
            </a:r>
            <a:r>
              <a:rPr lang="en-US" dirty="0"/>
              <a:t>is a field of statistical research for training computational algorithms that split, sort and transform a set of data to maximize the ability to classify, predict, cluster or discover patterns in a target dataset.</a:t>
            </a:r>
          </a:p>
          <a:p>
            <a:endParaRPr lang="en-US" dirty="0"/>
          </a:p>
          <a:p>
            <a:r>
              <a:rPr lang="en-US" b="1" i="1" dirty="0"/>
              <a:t>Deep learning </a:t>
            </a:r>
            <a:r>
              <a:rPr lang="en-US" dirty="0"/>
              <a:t>refers to machine learning algorithms that construct hierarchical architectures of increasing sophistication. Artificial neural networks with many layers are examples of deep learning algorithms.</a:t>
            </a:r>
          </a:p>
          <a:p>
            <a:endParaRPr lang="en-US" dirty="0"/>
          </a:p>
          <a:p>
            <a:endParaRPr lang="en-US" dirty="0"/>
          </a:p>
        </p:txBody>
      </p:sp>
      <p:sp>
        <p:nvSpPr>
          <p:cNvPr id="7" name="TextBox 6">
            <a:extLst>
              <a:ext uri="{FF2B5EF4-FFF2-40B4-BE49-F238E27FC236}">
                <a16:creationId xmlns:a16="http://schemas.microsoft.com/office/drawing/2014/main" id="{4ECDED4D-A3E9-4F47-BCA2-BFE609128A97}"/>
              </a:ext>
            </a:extLst>
          </p:cNvPr>
          <p:cNvSpPr txBox="1"/>
          <p:nvPr/>
        </p:nvSpPr>
        <p:spPr>
          <a:xfrm>
            <a:off x="889907" y="5081513"/>
            <a:ext cx="7734300" cy="1569660"/>
          </a:xfrm>
          <a:prstGeom prst="rect">
            <a:avLst/>
          </a:prstGeom>
          <a:noFill/>
        </p:spPr>
        <p:txBody>
          <a:bodyPr wrap="square" rtlCol="0">
            <a:spAutoFit/>
          </a:bodyPr>
          <a:lstStyle/>
          <a:p>
            <a:r>
              <a:rPr lang="en-US" sz="1600" dirty="0"/>
              <a:t>The above are taken from Markus Reichstein, </a:t>
            </a:r>
            <a:r>
              <a:rPr lang="en-US" sz="1600" dirty="0" err="1"/>
              <a:t>Gustau</a:t>
            </a:r>
            <a:r>
              <a:rPr lang="en-US" sz="1600" dirty="0"/>
              <a:t> Camps-Valls, Bjorn Stevens, Martin Jung, Joachim </a:t>
            </a:r>
            <a:r>
              <a:rPr lang="en-US" sz="1600" dirty="0" err="1"/>
              <a:t>Denzler</a:t>
            </a:r>
            <a:r>
              <a:rPr lang="en-US" sz="1600" dirty="0"/>
              <a:t>, Nuno </a:t>
            </a:r>
            <a:r>
              <a:rPr lang="en-US" sz="1600" dirty="0" err="1"/>
              <a:t>Carvalhais</a:t>
            </a:r>
            <a:r>
              <a:rPr lang="en-US" sz="1600" dirty="0"/>
              <a:t> and Prabhat. 2019. Deep learning and process understanding for data-driven Earth system science. </a:t>
            </a:r>
            <a:r>
              <a:rPr lang="en-US" sz="1600" i="1" dirty="0"/>
              <a:t>Nature </a:t>
            </a:r>
            <a:r>
              <a:rPr lang="en-US" sz="1600" b="1" dirty="0"/>
              <a:t>566</a:t>
            </a:r>
            <a:r>
              <a:rPr lang="en-US" sz="1600" dirty="0"/>
              <a:t>: 195-204 and are not universally accepted definitions. For example, another definition of </a:t>
            </a:r>
            <a:r>
              <a:rPr lang="en-US" sz="1600" b="1" i="1" dirty="0"/>
              <a:t>machine learning </a:t>
            </a:r>
            <a:r>
              <a:rPr lang="en-US" sz="1600" dirty="0"/>
              <a:t>is development of algorithms that automatically adjust their performance (implying that there is an agreed metric for this) in accordance with exposure to information in data.</a:t>
            </a:r>
          </a:p>
        </p:txBody>
      </p:sp>
    </p:spTree>
    <p:extLst>
      <p:ext uri="{BB962C8B-B14F-4D97-AF65-F5344CB8AC3E}">
        <p14:creationId xmlns:p14="http://schemas.microsoft.com/office/powerpoint/2010/main" val="98493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C70CF2-AF9D-4840-BA3B-160EB734E885}"/>
              </a:ext>
            </a:extLst>
          </p:cNvPr>
          <p:cNvSpPr txBox="1"/>
          <p:nvPr/>
        </p:nvSpPr>
        <p:spPr>
          <a:xfrm>
            <a:off x="889907" y="478970"/>
            <a:ext cx="7364186" cy="5909310"/>
          </a:xfrm>
          <a:prstGeom prst="rect">
            <a:avLst/>
          </a:prstGeom>
          <a:noFill/>
        </p:spPr>
        <p:txBody>
          <a:bodyPr wrap="square" rtlCol="0">
            <a:spAutoFit/>
          </a:bodyPr>
          <a:lstStyle/>
          <a:p>
            <a:r>
              <a:rPr lang="en-US" b="1" dirty="0"/>
              <a:t>Types of machine learning:</a:t>
            </a:r>
          </a:p>
          <a:p>
            <a:endParaRPr lang="en-US" dirty="0"/>
          </a:p>
          <a:p>
            <a:r>
              <a:rPr lang="en-US" b="1" i="1" dirty="0"/>
              <a:t>Supervised learning </a:t>
            </a:r>
            <a:r>
              <a:rPr lang="en-US" dirty="0"/>
              <a:t>includes algorithms which learn from a training set  of “labelled” examples (exemplars which include the outputs, not just the inputs) to generalize to a broader set of possible inputs. Techniques include logistic regression, support vector machines, decision trees, random forests. </a:t>
            </a:r>
          </a:p>
          <a:p>
            <a:endParaRPr lang="en-US" dirty="0"/>
          </a:p>
          <a:p>
            <a:r>
              <a:rPr lang="en-US" b="1" i="1" dirty="0"/>
              <a:t>Unsupervised learning </a:t>
            </a:r>
            <a:r>
              <a:rPr lang="en-US" dirty="0"/>
              <a:t>includes algorithms which learn from a training set  of “</a:t>
            </a:r>
            <a:r>
              <a:rPr lang="en-US" dirty="0" err="1"/>
              <a:t>unlabelled</a:t>
            </a:r>
            <a:r>
              <a:rPr lang="en-US" dirty="0"/>
              <a:t>” examples (e.g. this does not include the outputs) so the goal is to infer the underlying structure of the data according to some statistical, geometric or similarity criterion.  Techniques include k–means clustering, kernel density estimation, neural nets. </a:t>
            </a:r>
          </a:p>
          <a:p>
            <a:endParaRPr lang="en-US" dirty="0"/>
          </a:p>
          <a:p>
            <a:r>
              <a:rPr lang="en-US" b="1" i="1" dirty="0"/>
              <a:t>Reinforcement learning </a:t>
            </a:r>
            <a:r>
              <a:rPr lang="en-US" dirty="0"/>
              <a:t>includes algorithms which learn  via reinforcement from criticism that provides information on the quality of a solution, but not on how to improve it. So improved solutions arise from an iterative process to explore the possible solution space. Techniques include dynamic programming for Markov decision processes, Q-learning, policy iteration, neural nets.</a:t>
            </a:r>
          </a:p>
          <a:p>
            <a:endParaRPr lang="en-US" dirty="0"/>
          </a:p>
          <a:p>
            <a:endParaRPr lang="en-US" dirty="0"/>
          </a:p>
        </p:txBody>
      </p:sp>
    </p:spTree>
    <p:extLst>
      <p:ext uri="{BB962C8B-B14F-4D97-AF65-F5344CB8AC3E}">
        <p14:creationId xmlns:p14="http://schemas.microsoft.com/office/powerpoint/2010/main" val="7463105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394</Words>
  <Application>Microsoft Macintosh PowerPoint</Application>
  <PresentationFormat>On-screen Show (4:3)</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Math/EEB 589 - Mathematics of Machine Learning Methods in Ecology and Environmental Science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Gross, Louis J</dc:creator>
  <cp:lastModifiedBy>Gross, Louis J</cp:lastModifiedBy>
  <cp:revision>12</cp:revision>
  <dcterms:created xsi:type="dcterms:W3CDTF">2020-08-27T15:28:05Z</dcterms:created>
  <dcterms:modified xsi:type="dcterms:W3CDTF">2020-09-02T19:46:11Z</dcterms:modified>
</cp:coreProperties>
</file>