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77" r:id="rId2"/>
    <p:sldId id="273" r:id="rId3"/>
    <p:sldId id="274" r:id="rId4"/>
    <p:sldId id="305" r:id="rId5"/>
    <p:sldId id="315" r:id="rId6"/>
    <p:sldId id="306" r:id="rId7"/>
    <p:sldId id="293" r:id="rId8"/>
    <p:sldId id="307" r:id="rId9"/>
    <p:sldId id="308" r:id="rId10"/>
    <p:sldId id="309" r:id="rId11"/>
    <p:sldId id="312" r:id="rId12"/>
    <p:sldId id="310" r:id="rId13"/>
    <p:sldId id="313" r:id="rId14"/>
    <p:sldId id="314" r:id="rId15"/>
    <p:sldId id="316" r:id="rId16"/>
    <p:sldId id="301" r:id="rId17"/>
    <p:sldId id="302" r:id="rId18"/>
    <p:sldId id="303" r:id="rId19"/>
    <p:sldId id="30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ss, Louis J" initials="GLJ" lastIdx="1" clrIdx="0">
    <p:extLst>
      <p:ext uri="{19B8F6BF-5375-455C-9EA6-DF929625EA0E}">
        <p15:presenceInfo xmlns:p15="http://schemas.microsoft.com/office/powerpoint/2012/main" userId="S::lgross@utk.edu::56d99857-4224-44aa-8bb9-cb76be3776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778"/>
  </p:normalViewPr>
  <p:slideViewPr>
    <p:cSldViewPr snapToGrid="0" snapToObjects="1">
      <p:cViewPr varScale="1">
        <p:scale>
          <a:sx n="102" d="100"/>
          <a:sy n="102" d="100"/>
        </p:scale>
        <p:origin x="19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08812-BCCD-9543-BDE1-B97261427611}" type="datetimeFigureOut">
              <a:rPr lang="en-US" smtClean="0"/>
              <a:t>9/27/20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B33C4-F5A6-D64C-B472-5E105293198D}" type="slidenum">
              <a:rPr lang="en-US" smtClean="0"/>
              <a:t>‹#›</a:t>
            </a:fld>
            <a:endParaRPr lang="en-US"/>
          </a:p>
        </p:txBody>
      </p:sp>
    </p:spTree>
    <p:extLst>
      <p:ext uri="{BB962C8B-B14F-4D97-AF65-F5344CB8AC3E}">
        <p14:creationId xmlns:p14="http://schemas.microsoft.com/office/powerpoint/2010/main" val="37095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33C4-F5A6-D64C-B472-5E105293198D}" type="slidenum">
              <a:rPr lang="en-US" smtClean="0"/>
              <a:t>2</a:t>
            </a:fld>
            <a:endParaRPr lang="en-US"/>
          </a:p>
        </p:txBody>
      </p:sp>
    </p:spTree>
    <p:extLst>
      <p:ext uri="{BB962C8B-B14F-4D97-AF65-F5344CB8AC3E}">
        <p14:creationId xmlns:p14="http://schemas.microsoft.com/office/powerpoint/2010/main" val="74735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4B33C4-F5A6-D64C-B472-5E105293198D}" type="slidenum">
              <a:rPr lang="en-US" smtClean="0"/>
              <a:t>3</a:t>
            </a:fld>
            <a:endParaRPr lang="en-US"/>
          </a:p>
        </p:txBody>
      </p:sp>
    </p:spTree>
    <p:extLst>
      <p:ext uri="{BB962C8B-B14F-4D97-AF65-F5344CB8AC3E}">
        <p14:creationId xmlns:p14="http://schemas.microsoft.com/office/powerpoint/2010/main" val="372816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99078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1653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51699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D7A24D-02F1-0D40-9F43-8EE6978048E0}"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5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7A24D-02F1-0D40-9F43-8EE6978048E0}" type="datetimeFigureOut">
              <a:rPr lang="en-US" smtClean="0"/>
              <a:t>9/27/20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45485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D7A24D-02F1-0D40-9F43-8EE6978048E0}" type="datetimeFigureOut">
              <a:rPr lang="en-US" smtClean="0"/>
              <a:t>9/27/20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206437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D7A24D-02F1-0D40-9F43-8EE6978048E0}" type="datetimeFigureOut">
              <a:rPr lang="en-US" smtClean="0"/>
              <a:t>9/27/20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8090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D7A24D-02F1-0D40-9F43-8EE6978048E0}" type="datetimeFigureOut">
              <a:rPr lang="en-US" smtClean="0"/>
              <a:t>9/27/20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7046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7A24D-02F1-0D40-9F43-8EE6978048E0}" type="datetimeFigureOut">
              <a:rPr lang="en-US" smtClean="0"/>
              <a:t>9/27/20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71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9/27/20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11388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D7A24D-02F1-0D40-9F43-8EE6978048E0}" type="datetimeFigureOut">
              <a:rPr lang="en-US" smtClean="0"/>
              <a:t>9/27/20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AF662-3B32-6148-ACEC-981A337A9BFD}" type="slidenum">
              <a:rPr lang="en-US" smtClean="0"/>
              <a:t>‹#›</a:t>
            </a:fld>
            <a:endParaRPr lang="en-US"/>
          </a:p>
        </p:txBody>
      </p:sp>
    </p:spTree>
    <p:extLst>
      <p:ext uri="{BB962C8B-B14F-4D97-AF65-F5344CB8AC3E}">
        <p14:creationId xmlns:p14="http://schemas.microsoft.com/office/powerpoint/2010/main" val="34440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7A24D-02F1-0D40-9F43-8EE6978048E0}" type="datetimeFigureOut">
              <a:rPr lang="en-US" smtClean="0"/>
              <a:t>9/27/20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AF662-3B32-6148-ACEC-981A337A9BFD}" type="slidenum">
              <a:rPr lang="en-US" smtClean="0"/>
              <a:t>‹#›</a:t>
            </a:fld>
            <a:endParaRPr lang="en-US"/>
          </a:p>
        </p:txBody>
      </p:sp>
    </p:spTree>
    <p:extLst>
      <p:ext uri="{BB962C8B-B14F-4D97-AF65-F5344CB8AC3E}">
        <p14:creationId xmlns:p14="http://schemas.microsoft.com/office/powerpoint/2010/main" val="134064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slideLayout" Target="../slideLayouts/slideLayout2.xml"/><Relationship Id="rId4" Type="http://schemas.openxmlformats.org/officeDocument/2006/relationships/image" Target="../media/image10.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C70CF2-AF9D-4840-BA3B-160EB734E885}"/>
              </a:ext>
            </a:extLst>
          </p:cNvPr>
          <p:cNvSpPr txBox="1"/>
          <p:nvPr/>
        </p:nvSpPr>
        <p:spPr>
          <a:xfrm>
            <a:off x="885471" y="2111951"/>
            <a:ext cx="7782540" cy="3139321"/>
          </a:xfrm>
          <a:prstGeom prst="rect">
            <a:avLst/>
          </a:prstGeom>
          <a:noFill/>
        </p:spPr>
        <p:txBody>
          <a:bodyPr wrap="square" rtlCol="0">
            <a:spAutoFit/>
          </a:bodyPr>
          <a:lstStyle/>
          <a:p>
            <a:r>
              <a:rPr lang="en-US" sz="2200" b="1" i="1" dirty="0"/>
              <a:t>Classification</a:t>
            </a:r>
            <a:r>
              <a:rPr lang="en-US" sz="2200" dirty="0"/>
              <a:t> – an example of the calculations for a Bayesian decision process. This uses the data from the Fisher (1936) paper on three Iris species (</a:t>
            </a:r>
            <a:r>
              <a:rPr lang="en-US" sz="2200" i="1" dirty="0"/>
              <a:t>I. </a:t>
            </a:r>
            <a:r>
              <a:rPr lang="en-US" sz="2200" i="1" dirty="0" err="1"/>
              <a:t>setosa</a:t>
            </a:r>
            <a:r>
              <a:rPr lang="en-US" sz="2200" i="1" dirty="0"/>
              <a:t>, I. versicolor, I. virginica</a:t>
            </a:r>
            <a:r>
              <a:rPr lang="en-US" sz="2200" dirty="0"/>
              <a:t>). Remember that there are 4 measurements on each individual (sepal length, sepal width, petal length, petal width). Initially we will consider just one of these (sepal length), the extension to multiple measurements is considered briefly. The data are measurements on 50 individuals of each of the 3 species and are available online from  https://</a:t>
            </a:r>
            <a:r>
              <a:rPr lang="en-US" sz="2200" dirty="0" err="1"/>
              <a:t>gist.github.com</a:t>
            </a:r>
            <a:r>
              <a:rPr lang="en-US" sz="2200" dirty="0"/>
              <a:t>/curran/a08a1080b88344b0c8a7.</a:t>
            </a:r>
            <a:endParaRPr lang="en-US" dirty="0"/>
          </a:p>
        </p:txBody>
      </p:sp>
      <p:sp>
        <p:nvSpPr>
          <p:cNvPr id="4" name="Title 1">
            <a:extLst>
              <a:ext uri="{FF2B5EF4-FFF2-40B4-BE49-F238E27FC236}">
                <a16:creationId xmlns:a16="http://schemas.microsoft.com/office/drawing/2014/main" id="{A7EAAEFF-D447-7740-A530-A37CE111127B}"/>
              </a:ext>
            </a:extLst>
          </p:cNvPr>
          <p:cNvSpPr>
            <a:spLocks noGrp="1"/>
          </p:cNvSpPr>
          <p:nvPr>
            <p:ph type="ctrTitle"/>
          </p:nvPr>
        </p:nvSpPr>
        <p:spPr>
          <a:xfrm>
            <a:off x="756557" y="595133"/>
            <a:ext cx="7630886" cy="870857"/>
          </a:xfrm>
        </p:spPr>
        <p:txBody>
          <a:bodyPr>
            <a:normAutofit fontScale="90000"/>
          </a:bodyPr>
          <a:lstStyle/>
          <a:p>
            <a:r>
              <a:rPr lang="en-US" sz="2800" b="1" dirty="0"/>
              <a:t>Math/EEB 589 - Mathematics of Machine Learning Methods in Ecology and Environmental Science</a:t>
            </a:r>
            <a:br>
              <a:rPr lang="en-US" sz="2800" b="1" dirty="0"/>
            </a:br>
            <a:r>
              <a:rPr lang="en-US" sz="2800" b="1" dirty="0"/>
              <a:t> Classification Example and General Approaches</a:t>
            </a:r>
          </a:p>
        </p:txBody>
      </p:sp>
      <p:sp>
        <p:nvSpPr>
          <p:cNvPr id="2" name="TextBox 1">
            <a:extLst>
              <a:ext uri="{FF2B5EF4-FFF2-40B4-BE49-F238E27FC236}">
                <a16:creationId xmlns:a16="http://schemas.microsoft.com/office/drawing/2014/main" id="{8E39BABD-9296-614D-B7FC-5F100780CBF0}"/>
              </a:ext>
            </a:extLst>
          </p:cNvPr>
          <p:cNvSpPr txBox="1"/>
          <p:nvPr/>
        </p:nvSpPr>
        <p:spPr>
          <a:xfrm>
            <a:off x="-1565753" y="243004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24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0BFB73A-D08F-CA42-B179-652AD0F908E5}"/>
              </a:ext>
            </a:extLst>
          </p:cNvPr>
          <p:cNvPicPr>
            <a:picLocks noChangeAspect="1"/>
          </p:cNvPicPr>
          <p:nvPr/>
        </p:nvPicPr>
        <p:blipFill>
          <a:blip r:embed="rId2"/>
          <a:stretch>
            <a:fillRect/>
          </a:stretch>
        </p:blipFill>
        <p:spPr>
          <a:xfrm>
            <a:off x="434235" y="325676"/>
            <a:ext cx="8275529" cy="6206647"/>
          </a:xfrm>
          <a:prstGeom prst="rect">
            <a:avLst/>
          </a:prstGeom>
        </p:spPr>
      </p:pic>
    </p:spTree>
    <p:extLst>
      <p:ext uri="{BB962C8B-B14F-4D97-AF65-F5344CB8AC3E}">
        <p14:creationId xmlns:p14="http://schemas.microsoft.com/office/powerpoint/2010/main" val="124400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870858"/>
            <a:ext cx="7886700" cy="1770184"/>
          </a:xfrm>
        </p:spPr>
        <p:txBody>
          <a:bodyPr>
            <a:normAutofit/>
          </a:bodyPr>
          <a:lstStyle/>
          <a:p>
            <a:pPr marL="0" indent="0">
              <a:buNone/>
            </a:pPr>
            <a:r>
              <a:rPr lang="en-US" sz="2400" dirty="0"/>
              <a:t>So for any measured value of sepal length we calculate the posterior probability for each </a:t>
            </a:r>
            <a:r>
              <a:rPr lang="en-US" sz="2400" dirty="0" err="1"/>
              <a:t>i</a:t>
            </a:r>
            <a:r>
              <a:rPr lang="en-US" sz="2400" dirty="0"/>
              <a:t> and the Bayes decision rule is to choose the </a:t>
            </a:r>
            <a:r>
              <a:rPr lang="en-US" sz="2400" dirty="0" err="1"/>
              <a:t>θ</a:t>
            </a:r>
            <a:r>
              <a:rPr lang="en-US" sz="2400" dirty="0"/>
              <a:t>  which is the largest of the 3 values</a:t>
            </a:r>
          </a:p>
        </p:txBody>
      </p:sp>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(4):</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5F34E8-54DA-E341-97F0-C47F79BEF7A2}"/>
                  </a:ext>
                </a:extLst>
              </p:cNvPr>
              <p:cNvSpPr/>
              <p:nvPr/>
            </p:nvSpPr>
            <p:spPr>
              <a:xfrm>
                <a:off x="2663896" y="2062485"/>
                <a:ext cx="4918498" cy="578556"/>
              </a:xfrm>
              <a:prstGeom prst="rect">
                <a:avLst/>
              </a:prstGeom>
            </p:spPr>
            <p:txBody>
              <a:bodyPr wrap="square">
                <a:spAutoFit/>
              </a:bodyPr>
              <a:lstStyle/>
              <a:p>
                <a14:m>
                  <m:oMath xmlns:m="http://schemas.openxmlformats.org/officeDocument/2006/math">
                    <m:r>
                      <a:rPr lang="en-US" b="1" i="1" smtClean="0">
                        <a:latin typeface="Cambria Math" panose="02040503050406030204" pitchFamily="18" charset="0"/>
                      </a:rPr>
                      <m:t>𝑷</m:t>
                    </m:r>
                    <m:r>
                      <a:rPr lang="en-US" b="1" i="1" smtClean="0">
                        <a:latin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b="1" i="1">
                            <a:latin typeface="Cambria Math" panose="02040503050406030204" pitchFamily="18" charset="0"/>
                            <a:ea typeface="Cambria Math" panose="02040503050406030204" pitchFamily="18" charset="0"/>
                          </a:rPr>
                          <m:t>𝒊</m:t>
                        </m:r>
                      </m:sub>
                    </m:sSub>
                  </m:oMath>
                </a14:m>
                <a:r>
                  <a:rPr lang="en-US" b="1" dirty="0"/>
                  <a:t> | X = </a:t>
                </a:r>
                <a:r>
                  <a:rPr lang="en-US" i="1" dirty="0"/>
                  <a:t>x</a:t>
                </a:r>
                <a:r>
                  <a:rPr lang="en-US" b="1" dirty="0"/>
                  <a:t>] </a:t>
                </a:r>
                <a14:m>
                  <m:oMath xmlns:m="http://schemas.openxmlformats.org/officeDocument/2006/math">
                    <m:r>
                      <a:rPr lang="en-US" b="1" i="1" dirty="0">
                        <a:latin typeface="Cambria Math" panose="02040503050406030204" pitchFamily="18" charset="0"/>
                      </a:rPr>
                      <m:t>=</m:t>
                    </m:r>
                    <m:f>
                      <m:fPr>
                        <m:ctrlPr>
                          <a:rPr lang="en-US" b="1" i="1" dirty="0">
                            <a:latin typeface="Cambria Math" panose="02040503050406030204" pitchFamily="18" charset="0"/>
                          </a:rPr>
                        </m:ctrlPr>
                      </m:fPr>
                      <m:num>
                        <m:sSub>
                          <m:sSubPr>
                            <m:ctrlPr>
                              <a:rPr lang="en-US" b="1"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a:latin typeface="Cambria Math" panose="02040503050406030204" pitchFamily="18" charset="0"/>
                                <a:ea typeface="Cambria Math" panose="02040503050406030204" pitchFamily="18" charset="0"/>
                              </a:rPr>
                              <m:t>𝒊</m:t>
                            </m:r>
                          </m:sub>
                        </m:sSub>
                        <m:r>
                          <a:rPr lang="en-US" b="1" i="1" dirty="0">
                            <a:latin typeface="Cambria Math" panose="02040503050406030204" pitchFamily="18" charset="0"/>
                            <a:ea typeface="Cambria Math" panose="02040503050406030204" pitchFamily="18" charset="0"/>
                          </a:rPr>
                          <m:t>𝒑</m:t>
                        </m:r>
                        <m:r>
                          <a:rPr lang="en-US" b="1"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num>
                      <m:den>
                        <m:nary>
                          <m:naryPr>
                            <m:chr m:val="∑"/>
                            <m:supHide m:val="on"/>
                            <m:ctrlPr>
                              <a:rPr lang="en-US" b="1" i="1" dirty="0">
                                <a:latin typeface="Cambria Math" panose="02040503050406030204" pitchFamily="18" charset="0"/>
                              </a:rPr>
                            </m:ctrlPr>
                          </m:naryPr>
                          <m:sub>
                            <m:r>
                              <m:rPr>
                                <m:brk m:alnAt="7"/>
                              </m:rPr>
                              <a:rPr lang="en-US" b="1" i="1" dirty="0">
                                <a:latin typeface="Cambria Math" panose="02040503050406030204" pitchFamily="18" charset="0"/>
                              </a:rPr>
                              <m:t>𝒋</m:t>
                            </m:r>
                          </m:sub>
                          <m:sup/>
                          <m:e>
                            <m:sSub>
                              <m:sSubPr>
                                <m:ctrlPr>
                                  <a:rPr lang="en-US" b="1" i="1" dirty="0">
                                    <a:latin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a:latin typeface="Cambria Math" panose="02040503050406030204" pitchFamily="18" charset="0"/>
                                  </a:rPr>
                                  <m:t>𝒋</m:t>
                                </m:r>
                              </m:sub>
                            </m:sSub>
                            <m:r>
                              <a:rPr lang="en-US" b="1" i="1" dirty="0">
                                <a:latin typeface="Cambria Math" panose="02040503050406030204" pitchFamily="18" charset="0"/>
                              </a:rPr>
                              <m:t>𝒑</m:t>
                            </m:r>
                            <m:r>
                              <a:rPr lang="en-US" b="1" i="1" dirty="0">
                                <a:latin typeface="Cambria Math" panose="02040503050406030204" pitchFamily="18" charset="0"/>
                              </a:rPr>
                              <m:t>(</m:t>
                            </m:r>
                            <m:r>
                              <a:rPr lang="en-US" b="1" i="1" dirty="0">
                                <a:latin typeface="Cambria Math" panose="02040503050406030204" pitchFamily="18" charset="0"/>
                              </a:rPr>
                              <m:t>𝒙</m:t>
                            </m:r>
                            <m:r>
                              <a:rPr lang="en-US" b="1" i="1" dirty="0">
                                <a:latin typeface="Cambria Math" panose="02040503050406030204" pitchFamily="18" charset="0"/>
                              </a:rPr>
                              <m:t>,</m:t>
                            </m:r>
                            <m:sSub>
                              <m:sSubPr>
                                <m:ctrlPr>
                                  <a:rPr lang="en-US" b="1" i="1" dirty="0">
                                    <a:latin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𝜽</m:t>
                                </m:r>
                              </m:e>
                              <m:sub>
                                <m:r>
                                  <a:rPr lang="en-US" b="1" i="1" dirty="0">
                                    <a:latin typeface="Cambria Math" panose="02040503050406030204" pitchFamily="18" charset="0"/>
                                  </a:rPr>
                                  <m:t>𝒋</m:t>
                                </m:r>
                              </m:sub>
                            </m:sSub>
                            <m:r>
                              <a:rPr lang="en-US" b="1" i="1" dirty="0">
                                <a:latin typeface="Cambria Math" panose="02040503050406030204" pitchFamily="18" charset="0"/>
                              </a:rPr>
                              <m:t>)</m:t>
                            </m:r>
                          </m:e>
                        </m:nary>
                      </m:den>
                    </m:f>
                    <m:r>
                      <a:rPr lang="en-US" b="1" i="1" dirty="0" smtClean="0">
                        <a:latin typeface="Cambria Math" panose="02040503050406030204" pitchFamily="18" charset="0"/>
                      </a:rPr>
                      <m:t>=</m:t>
                    </m:r>
                    <m:r>
                      <a:rPr lang="en-US" b="1" i="1" dirty="0" smtClean="0">
                        <a:latin typeface="Cambria Math" panose="02040503050406030204" pitchFamily="18" charset="0"/>
                      </a:rPr>
                      <m:t>𝑷𝒊</m:t>
                    </m:r>
                    <m:r>
                      <a:rPr lang="en-US" b="1" i="1" dirty="0" smtClean="0">
                        <a:latin typeface="Cambria Math" panose="02040503050406030204" pitchFamily="18" charset="0"/>
                      </a:rPr>
                      <m:t>(</m:t>
                    </m:r>
                    <m:r>
                      <a:rPr lang="en-US" b="1" i="1" dirty="0" smtClean="0">
                        <a:latin typeface="Cambria Math" panose="02040503050406030204" pitchFamily="18" charset="0"/>
                      </a:rPr>
                      <m:t>𝒙</m:t>
                    </m:r>
                    <m:r>
                      <a:rPr lang="en-US" b="1" i="1" dirty="0" smtClean="0">
                        <a:latin typeface="Cambria Math" panose="02040503050406030204" pitchFamily="18" charset="0"/>
                      </a:rPr>
                      <m:t>)</m:t>
                    </m:r>
                  </m:oMath>
                </a14:m>
                <a:endParaRPr lang="en-US" dirty="0"/>
              </a:p>
            </p:txBody>
          </p:sp>
        </mc:Choice>
        <mc:Fallback xmlns="">
          <p:sp>
            <p:nvSpPr>
              <p:cNvPr id="5" name="Rectangle 4">
                <a:extLst>
                  <a:ext uri="{FF2B5EF4-FFF2-40B4-BE49-F238E27FC236}">
                    <a16:creationId xmlns:a16="http://schemas.microsoft.com/office/drawing/2014/main" id="{A05F34E8-54DA-E341-97F0-C47F79BEF7A2}"/>
                  </a:ext>
                </a:extLst>
              </p:cNvPr>
              <p:cNvSpPr>
                <a:spLocks noRot="1" noChangeAspect="1" noMove="1" noResize="1" noEditPoints="1" noAdjustHandles="1" noChangeArrowheads="1" noChangeShapeType="1" noTextEdit="1"/>
              </p:cNvSpPr>
              <p:nvPr/>
            </p:nvSpPr>
            <p:spPr>
              <a:xfrm>
                <a:off x="2663896" y="2062485"/>
                <a:ext cx="4918498" cy="578556"/>
              </a:xfrm>
              <a:prstGeom prst="rect">
                <a:avLst/>
              </a:prstGeom>
              <a:blipFill>
                <a:blip r:embed="rId2"/>
                <a:stretch>
                  <a:fillRect t="-8696" b="-7608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0F214A3-75B5-3041-B2FD-FCDE5730A08A}"/>
              </a:ext>
            </a:extLst>
          </p:cNvPr>
          <p:cNvSpPr txBox="1"/>
          <p:nvPr/>
        </p:nvSpPr>
        <p:spPr>
          <a:xfrm>
            <a:off x="628650" y="2893512"/>
            <a:ext cx="7886700" cy="830997"/>
          </a:xfrm>
          <a:prstGeom prst="rect">
            <a:avLst/>
          </a:prstGeom>
          <a:noFill/>
        </p:spPr>
        <p:txBody>
          <a:bodyPr wrap="square" rtlCol="0">
            <a:spAutoFit/>
          </a:bodyPr>
          <a:lstStyle/>
          <a:p>
            <a:r>
              <a:rPr lang="en-US" sz="2400" dirty="0"/>
              <a:t>Here since 𝜋</a:t>
            </a:r>
            <a:r>
              <a:rPr lang="en-US" sz="2400" baseline="-25000" dirty="0"/>
              <a:t>I </a:t>
            </a:r>
            <a:r>
              <a:rPr lang="en-US" sz="2400" dirty="0"/>
              <a:t>= 1/3 this simply reduces to comparing the values of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70A237F-615A-1648-B913-2961CAAEEAD5}"/>
                  </a:ext>
                </a:extLst>
              </p:cNvPr>
              <p:cNvSpPr txBox="1"/>
              <p:nvPr/>
            </p:nvSpPr>
            <p:spPr>
              <a:xfrm>
                <a:off x="3492794" y="3832668"/>
                <a:ext cx="1149738" cy="7179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1" i="1" dirty="0" smtClean="0">
                              <a:latin typeface="Cambria Math" panose="02040503050406030204" pitchFamily="18" charset="0"/>
                            </a:rPr>
                          </m:ctrlPr>
                        </m:fPr>
                        <m:num>
                          <m:r>
                            <a:rPr lang="en-US" b="1" i="1" dirty="0" smtClean="0">
                              <a:latin typeface="Cambria Math" panose="02040503050406030204" pitchFamily="18" charset="0"/>
                            </a:rPr>
                            <m:t>𝒑</m:t>
                          </m:r>
                          <m:r>
                            <a:rPr lang="en-US" b="1"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𝑖</m:t>
                          </m:r>
                          <m:r>
                            <a:rPr lang="en-US" i="1" dirty="0">
                              <a:latin typeface="Cambria Math" panose="02040503050406030204" pitchFamily="18" charset="0"/>
                              <a:ea typeface="Cambria Math" panose="02040503050406030204" pitchFamily="18" charset="0"/>
                            </a:rPr>
                            <m:t>)</m:t>
                          </m:r>
                        </m:num>
                        <m:den>
                          <m:nary>
                            <m:naryPr>
                              <m:chr m:val="∑"/>
                              <m:supHide m:val="on"/>
                              <m:ctrlPr>
                                <a:rPr lang="en-US" b="1" i="1" dirty="0">
                                  <a:latin typeface="Cambria Math" panose="02040503050406030204" pitchFamily="18" charset="0"/>
                                </a:rPr>
                              </m:ctrlPr>
                            </m:naryPr>
                            <m:sub>
                              <m:r>
                                <m:rPr>
                                  <m:brk m:alnAt="7"/>
                                </m:rPr>
                                <a:rPr lang="en-US" b="1" i="1" dirty="0">
                                  <a:latin typeface="Cambria Math" panose="02040503050406030204" pitchFamily="18" charset="0"/>
                                </a:rPr>
                                <m:t>𝒋</m:t>
                              </m:r>
                            </m:sub>
                            <m:sup/>
                            <m:e>
                              <m:r>
                                <a:rPr lang="en-US" b="1" i="1" dirty="0" smtClean="0">
                                  <a:latin typeface="Cambria Math" panose="02040503050406030204" pitchFamily="18" charset="0"/>
                                </a:rPr>
                                <m:t>𝒑</m:t>
                              </m:r>
                              <m:r>
                                <a:rPr lang="en-US" b="1" i="1" dirty="0">
                                  <a:latin typeface="Cambria Math" panose="02040503050406030204" pitchFamily="18" charset="0"/>
                                </a:rPr>
                                <m:t>(</m:t>
                              </m:r>
                              <m:r>
                                <a:rPr lang="en-US" b="0" i="1" dirty="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𝑗</m:t>
                              </m:r>
                              <m:r>
                                <a:rPr lang="en-US" b="1" i="1" dirty="0">
                                  <a:latin typeface="Cambria Math" panose="02040503050406030204" pitchFamily="18" charset="0"/>
                                </a:rPr>
                                <m:t>)</m:t>
                              </m:r>
                            </m:e>
                          </m:nary>
                        </m:den>
                      </m:f>
                    </m:oMath>
                  </m:oMathPara>
                </a14:m>
                <a:endParaRPr lang="en-US" dirty="0"/>
              </a:p>
            </p:txBody>
          </p:sp>
        </mc:Choice>
        <mc:Fallback xmlns="">
          <p:sp>
            <p:nvSpPr>
              <p:cNvPr id="6" name="TextBox 5">
                <a:extLst>
                  <a:ext uri="{FF2B5EF4-FFF2-40B4-BE49-F238E27FC236}">
                    <a16:creationId xmlns:a16="http://schemas.microsoft.com/office/drawing/2014/main" id="{470A237F-615A-1648-B913-2961CAAEEAD5}"/>
                  </a:ext>
                </a:extLst>
              </p:cNvPr>
              <p:cNvSpPr txBox="1">
                <a:spLocks noRot="1" noChangeAspect="1" noMove="1" noResize="1" noEditPoints="1" noAdjustHandles="1" noChangeArrowheads="1" noChangeShapeType="1" noTextEdit="1"/>
              </p:cNvSpPr>
              <p:nvPr/>
            </p:nvSpPr>
            <p:spPr>
              <a:xfrm>
                <a:off x="3492794" y="3832668"/>
                <a:ext cx="1149738" cy="717953"/>
              </a:xfrm>
              <a:prstGeom prst="rect">
                <a:avLst/>
              </a:prstGeom>
              <a:blipFill>
                <a:blip r:embed="rId3"/>
                <a:stretch>
                  <a:fillRect l="-25275" t="-15517" b="-8103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CCF78BE-197A-484F-A839-54178404FF18}"/>
              </a:ext>
            </a:extLst>
          </p:cNvPr>
          <p:cNvSpPr txBox="1"/>
          <p:nvPr/>
        </p:nvSpPr>
        <p:spPr>
          <a:xfrm>
            <a:off x="628650" y="5080000"/>
            <a:ext cx="7497536" cy="830997"/>
          </a:xfrm>
          <a:prstGeom prst="rect">
            <a:avLst/>
          </a:prstGeom>
          <a:noFill/>
        </p:spPr>
        <p:txBody>
          <a:bodyPr wrap="square" rtlCol="0">
            <a:spAutoFit/>
          </a:bodyPr>
          <a:lstStyle/>
          <a:p>
            <a:r>
              <a:rPr lang="en-US" sz="2400" dirty="0"/>
              <a:t>And choosing the one that is largest gives us the classified species for the measured individual. </a:t>
            </a:r>
          </a:p>
        </p:txBody>
      </p:sp>
    </p:spTree>
    <p:extLst>
      <p:ext uri="{BB962C8B-B14F-4D97-AF65-F5344CB8AC3E}">
        <p14:creationId xmlns:p14="http://schemas.microsoft.com/office/powerpoint/2010/main" val="386171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(5):</a:t>
            </a:r>
          </a:p>
        </p:txBody>
      </p:sp>
      <p:sp>
        <p:nvSpPr>
          <p:cNvPr id="2" name="TextBox 1">
            <a:extLst>
              <a:ext uri="{FF2B5EF4-FFF2-40B4-BE49-F238E27FC236}">
                <a16:creationId xmlns:a16="http://schemas.microsoft.com/office/drawing/2014/main" id="{60F214A3-75B5-3041-B2FD-FCDE5730A08A}"/>
              </a:ext>
            </a:extLst>
          </p:cNvPr>
          <p:cNvSpPr txBox="1"/>
          <p:nvPr/>
        </p:nvSpPr>
        <p:spPr>
          <a:xfrm>
            <a:off x="628650" y="1153612"/>
            <a:ext cx="7886700" cy="4893647"/>
          </a:xfrm>
          <a:prstGeom prst="rect">
            <a:avLst/>
          </a:prstGeom>
          <a:noFill/>
        </p:spPr>
        <p:txBody>
          <a:bodyPr wrap="square" rtlCol="0">
            <a:spAutoFit/>
          </a:bodyPr>
          <a:lstStyle/>
          <a:p>
            <a:r>
              <a:rPr lang="en-US" sz="2400" dirty="0"/>
              <a:t>Here for example the 3 values for x= 5.2 are P</a:t>
            </a:r>
            <a:r>
              <a:rPr lang="en-US" sz="2400" baseline="-25000" dirty="0"/>
              <a:t>1</a:t>
            </a:r>
            <a:r>
              <a:rPr lang="en-US" sz="2400" dirty="0"/>
              <a:t>(5.2) = .45, P</a:t>
            </a:r>
            <a:r>
              <a:rPr lang="en-US" sz="2400" baseline="-25000" dirty="0"/>
              <a:t>2</a:t>
            </a:r>
            <a:r>
              <a:rPr lang="en-US" sz="2400" dirty="0"/>
              <a:t>(5.2) = .32, P</a:t>
            </a:r>
            <a:r>
              <a:rPr lang="en-US" sz="2400" baseline="-25000" dirty="0"/>
              <a:t>3</a:t>
            </a:r>
            <a:r>
              <a:rPr lang="en-US" sz="2400" dirty="0"/>
              <a:t>(5.2) = .23 so if we have a plant with sepal length 5.2, it would classified as species 1 (I. </a:t>
            </a:r>
            <a:r>
              <a:rPr lang="en-US" sz="2400" dirty="0" err="1"/>
              <a:t>setosa</a:t>
            </a:r>
            <a:r>
              <a:rPr lang="en-US" sz="2400" dirty="0"/>
              <a:t>). For x= 6.0 the values are P</a:t>
            </a:r>
            <a:r>
              <a:rPr lang="en-US" sz="2400" baseline="-25000" dirty="0"/>
              <a:t>1</a:t>
            </a:r>
            <a:r>
              <a:rPr lang="en-US" sz="2400" dirty="0"/>
              <a:t>(6.0) = 0, P</a:t>
            </a:r>
            <a:r>
              <a:rPr lang="en-US" sz="2400" baseline="-25000" dirty="0"/>
              <a:t>2</a:t>
            </a:r>
            <a:r>
              <a:rPr lang="en-US" sz="2400" dirty="0"/>
              <a:t>(6.0) = .59, P</a:t>
            </a:r>
            <a:r>
              <a:rPr lang="en-US" sz="2400" baseline="-25000" dirty="0"/>
              <a:t>3</a:t>
            </a:r>
            <a:r>
              <a:rPr lang="en-US" sz="2400" dirty="0"/>
              <a:t>(6.0) = .23 so it would be classified as species 2 (I. versicolor). For x = 6.6 the values are P</a:t>
            </a:r>
            <a:r>
              <a:rPr lang="en-US" sz="2400" baseline="-25000" dirty="0"/>
              <a:t>1</a:t>
            </a:r>
            <a:r>
              <a:rPr lang="en-US" sz="2400" dirty="0"/>
              <a:t>(6.0) = 0, P</a:t>
            </a:r>
            <a:r>
              <a:rPr lang="en-US" sz="2400" baseline="-25000" dirty="0"/>
              <a:t>2</a:t>
            </a:r>
            <a:r>
              <a:rPr lang="en-US" sz="2400" dirty="0"/>
              <a:t>(6.0) = .59, P</a:t>
            </a:r>
            <a:r>
              <a:rPr lang="en-US" sz="2400" baseline="-25000" dirty="0"/>
              <a:t>3</a:t>
            </a:r>
            <a:r>
              <a:rPr lang="en-US" sz="2400" dirty="0"/>
              <a:t>(6.0) = .41 so it would be classified as species 2 (I. versicolor). For x = 7.2 we have P</a:t>
            </a:r>
            <a:r>
              <a:rPr lang="en-US" sz="2400" baseline="-25000" dirty="0"/>
              <a:t>1</a:t>
            </a:r>
            <a:r>
              <a:rPr lang="en-US" sz="2400" dirty="0"/>
              <a:t>(7.2) = 0, P</a:t>
            </a:r>
            <a:r>
              <a:rPr lang="en-US" sz="2400" baseline="-25000" dirty="0"/>
              <a:t>2</a:t>
            </a:r>
            <a:r>
              <a:rPr lang="en-US" sz="2400" dirty="0"/>
              <a:t>(7.2) = .0, P</a:t>
            </a:r>
            <a:r>
              <a:rPr lang="en-US" sz="2400" baseline="-25000" dirty="0"/>
              <a:t>3</a:t>
            </a:r>
            <a:r>
              <a:rPr lang="en-US" sz="2400" dirty="0"/>
              <a:t>(7.2) = 1 so it would be classified as species 3 (I. virginica).</a:t>
            </a:r>
          </a:p>
          <a:p>
            <a:r>
              <a:rPr lang="en-US" sz="2400" dirty="0"/>
              <a:t>Note that these results align somewhat with expectations by choosing values near the means of the species prior distributions. </a:t>
            </a:r>
          </a:p>
          <a:p>
            <a:r>
              <a:rPr lang="en-US" sz="2400" dirty="0"/>
              <a:t>  </a:t>
            </a:r>
          </a:p>
        </p:txBody>
      </p:sp>
    </p:spTree>
    <p:extLst>
      <p:ext uri="{BB962C8B-B14F-4D97-AF65-F5344CB8AC3E}">
        <p14:creationId xmlns:p14="http://schemas.microsoft.com/office/powerpoint/2010/main" val="277888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509D1EF5-C5D9-E649-A97E-CF1EC67B4974}"/>
              </a:ext>
            </a:extLst>
          </p:cNvPr>
          <p:cNvPicPr>
            <a:picLocks noChangeAspect="1"/>
          </p:cNvPicPr>
          <p:nvPr/>
        </p:nvPicPr>
        <p:blipFill>
          <a:blip r:embed="rId2"/>
          <a:stretch>
            <a:fillRect/>
          </a:stretch>
        </p:blipFill>
        <p:spPr>
          <a:xfrm>
            <a:off x="605366" y="0"/>
            <a:ext cx="8246533" cy="6184900"/>
          </a:xfrm>
          <a:prstGeom prst="rect">
            <a:avLst/>
          </a:prstGeom>
        </p:spPr>
      </p:pic>
      <p:sp>
        <p:nvSpPr>
          <p:cNvPr id="6" name="TextBox 5">
            <a:extLst>
              <a:ext uri="{FF2B5EF4-FFF2-40B4-BE49-F238E27FC236}">
                <a16:creationId xmlns:a16="http://schemas.microsoft.com/office/drawing/2014/main" id="{546D3E02-1857-134E-A665-86F3A0BE987A}"/>
              </a:ext>
            </a:extLst>
          </p:cNvPr>
          <p:cNvSpPr txBox="1"/>
          <p:nvPr/>
        </p:nvSpPr>
        <p:spPr>
          <a:xfrm>
            <a:off x="1460500" y="6057900"/>
            <a:ext cx="7188200" cy="646331"/>
          </a:xfrm>
          <a:prstGeom prst="rect">
            <a:avLst/>
          </a:prstGeom>
          <a:noFill/>
        </p:spPr>
        <p:txBody>
          <a:bodyPr wrap="square" rtlCol="0">
            <a:spAutoFit/>
          </a:bodyPr>
          <a:lstStyle/>
          <a:p>
            <a:r>
              <a:rPr lang="en-US" dirty="0"/>
              <a:t>Graphs of the decision rule component functions – choose the species which is the maximum of these for any value of sepal length</a:t>
            </a:r>
          </a:p>
        </p:txBody>
      </p:sp>
    </p:spTree>
    <p:extLst>
      <p:ext uri="{BB962C8B-B14F-4D97-AF65-F5344CB8AC3E}">
        <p14:creationId xmlns:p14="http://schemas.microsoft.com/office/powerpoint/2010/main" val="65844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(6):</a:t>
            </a:r>
          </a:p>
        </p:txBody>
      </p:sp>
      <p:sp>
        <p:nvSpPr>
          <p:cNvPr id="2" name="TextBox 1">
            <a:extLst>
              <a:ext uri="{FF2B5EF4-FFF2-40B4-BE49-F238E27FC236}">
                <a16:creationId xmlns:a16="http://schemas.microsoft.com/office/drawing/2014/main" id="{60F214A3-75B5-3041-B2FD-FCDE5730A08A}"/>
              </a:ext>
            </a:extLst>
          </p:cNvPr>
          <p:cNvSpPr txBox="1"/>
          <p:nvPr/>
        </p:nvSpPr>
        <p:spPr>
          <a:xfrm>
            <a:off x="628650" y="1153613"/>
            <a:ext cx="6292850" cy="830997"/>
          </a:xfrm>
          <a:prstGeom prst="rect">
            <a:avLst/>
          </a:prstGeom>
          <a:noFill/>
        </p:spPr>
        <p:txBody>
          <a:bodyPr wrap="square" rtlCol="0">
            <a:spAutoFit/>
          </a:bodyPr>
          <a:lstStyle/>
          <a:p>
            <a:r>
              <a:rPr lang="en-US" sz="2400" dirty="0"/>
              <a:t>How can we improve this decision process? </a:t>
            </a:r>
          </a:p>
          <a:p>
            <a:r>
              <a:rPr lang="en-US" sz="2400" dirty="0"/>
              <a:t>  </a:t>
            </a:r>
          </a:p>
        </p:txBody>
      </p:sp>
      <p:sp>
        <p:nvSpPr>
          <p:cNvPr id="5" name="TextBox 4">
            <a:extLst>
              <a:ext uri="{FF2B5EF4-FFF2-40B4-BE49-F238E27FC236}">
                <a16:creationId xmlns:a16="http://schemas.microsoft.com/office/drawing/2014/main" id="{C04E3993-2985-954B-B1DC-CB23C1E44549}"/>
              </a:ext>
            </a:extLst>
          </p:cNvPr>
          <p:cNvSpPr txBox="1"/>
          <p:nvPr/>
        </p:nvSpPr>
        <p:spPr>
          <a:xfrm>
            <a:off x="762000" y="1984610"/>
            <a:ext cx="7753350" cy="4154984"/>
          </a:xfrm>
          <a:prstGeom prst="rect">
            <a:avLst/>
          </a:prstGeom>
          <a:noFill/>
        </p:spPr>
        <p:txBody>
          <a:bodyPr wrap="square" rtlCol="0">
            <a:spAutoFit/>
          </a:bodyPr>
          <a:lstStyle/>
          <a:p>
            <a:pPr marL="342900" indent="-342900">
              <a:buAutoNum type="arabicPeriod"/>
            </a:pPr>
            <a:r>
              <a:rPr lang="en-US" sz="2400" dirty="0"/>
              <a:t>Obtain data on species abundance in the region to choose a more informative prior</a:t>
            </a:r>
          </a:p>
          <a:p>
            <a:pPr marL="342900" indent="-342900">
              <a:buAutoNum type="arabicPeriod"/>
            </a:pPr>
            <a:r>
              <a:rPr lang="en-US" sz="2400" dirty="0"/>
              <a:t>Choose a probability distribution of sepal length for each species that is more aligned with the data – perhaps a triangular distribution or possibly a normal distribution</a:t>
            </a:r>
          </a:p>
          <a:p>
            <a:pPr marL="342900" indent="-342900">
              <a:buAutoNum type="arabicPeriod"/>
            </a:pPr>
            <a:r>
              <a:rPr lang="en-US" sz="2400" dirty="0"/>
              <a:t>Use a resampling procedure based on the actual data to estimate the probabilities in the Bayes risk calculation rather than constraining this to a particular parametric distribution</a:t>
            </a:r>
          </a:p>
          <a:p>
            <a:pPr marL="342900" indent="-342900">
              <a:buAutoNum type="arabicPeriod"/>
            </a:pPr>
            <a:r>
              <a:rPr lang="en-US" sz="2400" dirty="0"/>
              <a:t>Use all of the measurements on individuals rather than just sepal length</a:t>
            </a:r>
          </a:p>
        </p:txBody>
      </p:sp>
    </p:spTree>
    <p:extLst>
      <p:ext uri="{BB962C8B-B14F-4D97-AF65-F5344CB8AC3E}">
        <p14:creationId xmlns:p14="http://schemas.microsoft.com/office/powerpoint/2010/main" val="117785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(7):</a:t>
            </a:r>
          </a:p>
        </p:txBody>
      </p:sp>
      <p:sp>
        <p:nvSpPr>
          <p:cNvPr id="2" name="TextBox 1">
            <a:extLst>
              <a:ext uri="{FF2B5EF4-FFF2-40B4-BE49-F238E27FC236}">
                <a16:creationId xmlns:a16="http://schemas.microsoft.com/office/drawing/2014/main" id="{60F214A3-75B5-3041-B2FD-FCDE5730A08A}"/>
              </a:ext>
            </a:extLst>
          </p:cNvPr>
          <p:cNvSpPr txBox="1"/>
          <p:nvPr/>
        </p:nvSpPr>
        <p:spPr>
          <a:xfrm>
            <a:off x="628650" y="870857"/>
            <a:ext cx="7359650" cy="830997"/>
          </a:xfrm>
          <a:prstGeom prst="rect">
            <a:avLst/>
          </a:prstGeom>
          <a:noFill/>
        </p:spPr>
        <p:txBody>
          <a:bodyPr wrap="square" rtlCol="0">
            <a:spAutoFit/>
          </a:bodyPr>
          <a:lstStyle/>
          <a:p>
            <a:r>
              <a:rPr lang="en-US" sz="2400" dirty="0"/>
              <a:t>How do we use all of the data in this decision framework? </a:t>
            </a:r>
          </a:p>
          <a:p>
            <a:r>
              <a:rPr lang="en-US" sz="24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04E3993-2985-954B-B1DC-CB23C1E44549}"/>
                  </a:ext>
                </a:extLst>
              </p:cNvPr>
              <p:cNvSpPr txBox="1"/>
              <p:nvPr/>
            </p:nvSpPr>
            <p:spPr>
              <a:xfrm>
                <a:off x="533400" y="1527410"/>
                <a:ext cx="7753350" cy="4566378"/>
              </a:xfrm>
              <a:prstGeom prst="rect">
                <a:avLst/>
              </a:prstGeom>
              <a:noFill/>
            </p:spPr>
            <p:txBody>
              <a:bodyPr wrap="square" rtlCol="0">
                <a:spAutoFit/>
              </a:bodyPr>
              <a:lstStyle/>
              <a:p>
                <a:r>
                  <a:rPr lang="en-US" sz="2400" dirty="0"/>
                  <a:t>We need to choose a multivariate distribution for p(</a:t>
                </a:r>
                <a:r>
                  <a:rPr lang="en-US" sz="2400" b="1" dirty="0"/>
                  <a:t>x</a:t>
                </a:r>
                <a:r>
                  <a:rPr lang="en-US" sz="2400" dirty="0"/>
                  <a:t>, </a:t>
                </a:r>
                <a:r>
                  <a:rPr lang="en-US" sz="2400" dirty="0" err="1"/>
                  <a:t>i</a:t>
                </a:r>
                <a:r>
                  <a:rPr lang="en-US" sz="2400" dirty="0"/>
                  <a:t>) where </a:t>
                </a:r>
                <a:r>
                  <a:rPr lang="en-US" sz="2400" b="1" dirty="0"/>
                  <a:t>x</a:t>
                </a:r>
                <a:r>
                  <a:rPr lang="en-US" sz="2400" dirty="0"/>
                  <a:t> is the vector of measurements. In the simplest case, we’d simply assume that the random variables for the measurements are independent for each species (perhaps a poor choice because we expect correlations between these), choose a distribution (like the uniform one we used) for each measurement, and the p(</a:t>
                </a:r>
                <a:r>
                  <a:rPr lang="en-US" sz="2400" b="1" dirty="0"/>
                  <a:t>x</a:t>
                </a:r>
                <a:r>
                  <a:rPr lang="en-US" sz="2400" dirty="0"/>
                  <a:t>, </a:t>
                </a:r>
                <a:r>
                  <a:rPr lang="en-US" sz="2400" dirty="0" err="1"/>
                  <a:t>i</a:t>
                </a:r>
                <a:r>
                  <a:rPr lang="en-US" sz="2400" dirty="0"/>
                  <a:t>)  is then just the product  </a:t>
                </a:r>
                <a14:m>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𝑗</m:t>
                        </m:r>
                        <m:r>
                          <a:rPr lang="en-US" sz="2400" b="0" i="1" smtClean="0">
                            <a:latin typeface="Cambria Math" panose="02040503050406030204" pitchFamily="18" charset="0"/>
                          </a:rPr>
                          <m:t>=1,4</m:t>
                        </m:r>
                      </m:sub>
                      <m:sup/>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𝑥𝑗</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e>
                    </m:nary>
                  </m:oMath>
                </a14:m>
                <a:r>
                  <a:rPr lang="en-US" sz="2400" dirty="0"/>
                  <a:t>  but it is more appropriate to choose a multivariate normal distribution perhaps that would account for correlations between measurements. Once a p(</a:t>
                </a:r>
                <a:r>
                  <a:rPr lang="en-US" sz="2400" b="1" dirty="0"/>
                  <a:t>x</a:t>
                </a:r>
                <a:r>
                  <a:rPr lang="en-US" sz="2400" dirty="0"/>
                  <a:t>, </a:t>
                </a:r>
                <a:r>
                  <a:rPr lang="en-US" sz="2400" dirty="0" err="1"/>
                  <a:t>i</a:t>
                </a:r>
                <a:r>
                  <a:rPr lang="en-US" sz="2400" dirty="0"/>
                  <a:t>) is chosen, the procedure is the same as above for discrete classification – maximize the posterior distribution.</a:t>
                </a:r>
              </a:p>
            </p:txBody>
          </p:sp>
        </mc:Choice>
        <mc:Fallback xmlns="">
          <p:sp>
            <p:nvSpPr>
              <p:cNvPr id="5" name="TextBox 4">
                <a:extLst>
                  <a:ext uri="{FF2B5EF4-FFF2-40B4-BE49-F238E27FC236}">
                    <a16:creationId xmlns:a16="http://schemas.microsoft.com/office/drawing/2014/main" id="{C04E3993-2985-954B-B1DC-CB23C1E44549}"/>
                  </a:ext>
                </a:extLst>
              </p:cNvPr>
              <p:cNvSpPr txBox="1">
                <a:spLocks noRot="1" noChangeAspect="1" noMove="1" noResize="1" noEditPoints="1" noAdjustHandles="1" noChangeArrowheads="1" noChangeShapeType="1" noTextEdit="1"/>
              </p:cNvSpPr>
              <p:nvPr/>
            </p:nvSpPr>
            <p:spPr>
              <a:xfrm>
                <a:off x="533400" y="1527410"/>
                <a:ext cx="7753350" cy="4566378"/>
              </a:xfrm>
              <a:prstGeom prst="rect">
                <a:avLst/>
              </a:prstGeom>
              <a:blipFill>
                <a:blip r:embed="rId2"/>
                <a:stretch>
                  <a:fillRect l="-6219" t="-1108" r="-1473" b="-1939"/>
                </a:stretch>
              </a:blipFill>
            </p:spPr>
            <p:txBody>
              <a:bodyPr/>
              <a:lstStyle/>
              <a:p>
                <a:r>
                  <a:rPr lang="en-US">
                    <a:noFill/>
                  </a:rPr>
                  <a:t> </a:t>
                </a:r>
              </a:p>
            </p:txBody>
          </p:sp>
        </mc:Fallback>
      </mc:AlternateContent>
    </p:spTree>
    <p:extLst>
      <p:ext uri="{BB962C8B-B14F-4D97-AF65-F5344CB8AC3E}">
        <p14:creationId xmlns:p14="http://schemas.microsoft.com/office/powerpoint/2010/main" val="32230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475341"/>
            <a:ext cx="7886700" cy="5125875"/>
          </a:xfrm>
        </p:spPr>
        <p:txBody>
          <a:bodyPr>
            <a:normAutofit/>
          </a:bodyPr>
          <a:lstStyle/>
          <a:p>
            <a:pPr marL="0" indent="0">
              <a:buNone/>
            </a:pPr>
            <a:r>
              <a:rPr lang="en-US" sz="2400" dirty="0"/>
              <a:t>Classification is also known as pattern recognition in some areas and uses supervised learning now that computational capacity is available. </a:t>
            </a:r>
          </a:p>
          <a:p>
            <a:pPr marL="0" indent="0">
              <a:buNone/>
            </a:pPr>
            <a:r>
              <a:rPr lang="en-US" sz="2400" dirty="0"/>
              <a:t>Suppose there are data on N objects, each characterized by a “feature” vector </a:t>
            </a:r>
            <a:r>
              <a:rPr lang="en-US" sz="2400" b="1" dirty="0"/>
              <a:t>x</a:t>
            </a:r>
            <a:r>
              <a:rPr lang="en-US" sz="2400" dirty="0"/>
              <a:t> with p elements (in </a:t>
            </a:r>
            <a:r>
              <a:rPr lang="en-US" sz="2400" dirty="0" err="1"/>
              <a:t>ℛ</a:t>
            </a:r>
            <a:r>
              <a:rPr lang="en-US" sz="2400" baseline="30000" dirty="0" err="1"/>
              <a:t>p</a:t>
            </a:r>
            <a:r>
              <a:rPr lang="en-US" sz="2400" dirty="0"/>
              <a:t> or a discrete space). Each object is assigned to one of K prespecified classes for which a decision rule 𝒞(</a:t>
            </a:r>
            <a:r>
              <a:rPr lang="en-US" sz="2400" b="1" dirty="0"/>
              <a:t>x</a:t>
            </a:r>
            <a:r>
              <a:rPr lang="en-US" sz="2400" b="1" baseline="-25000" dirty="0"/>
              <a:t>i</a:t>
            </a:r>
            <a:r>
              <a:rPr lang="en-US" sz="2400" dirty="0"/>
              <a:t>) assigns object </a:t>
            </a:r>
            <a:r>
              <a:rPr lang="en-US" sz="2400" dirty="0" err="1"/>
              <a:t>i</a:t>
            </a:r>
            <a:r>
              <a:rPr lang="en-US" sz="2400" dirty="0"/>
              <a:t> with feature vector </a:t>
            </a:r>
            <a:r>
              <a:rPr lang="en-US" sz="2400" b="1" dirty="0"/>
              <a:t>x</a:t>
            </a:r>
            <a:r>
              <a:rPr lang="en-US" sz="2400" b="1" baseline="-25000" dirty="0"/>
              <a:t>i </a:t>
            </a:r>
            <a:r>
              <a:rPr lang="en-US" sz="2400" dirty="0"/>
              <a:t>to class c</a:t>
            </a:r>
            <a:r>
              <a:rPr lang="en-US" sz="2400" baseline="-25000" dirty="0"/>
              <a:t>k</a:t>
            </a:r>
            <a:r>
              <a:rPr lang="en-US" sz="2400" dirty="0"/>
              <a:t> k=1,…., K </a:t>
            </a:r>
          </a:p>
          <a:p>
            <a:pPr marL="0" indent="0">
              <a:buNone/>
            </a:pPr>
            <a:r>
              <a:rPr lang="en-US" sz="2400" dirty="0"/>
              <a:t>Let </a:t>
            </a:r>
            <a:r>
              <a:rPr lang="en-US" sz="2400" b="1" dirty="0"/>
              <a:t>C</a:t>
            </a:r>
            <a:r>
              <a:rPr lang="en-US" sz="2400" dirty="0"/>
              <a:t> be the random variable which assigns a class to a random feature vector </a:t>
            </a:r>
            <a:r>
              <a:rPr lang="en-US" sz="2400" b="1" dirty="0"/>
              <a:t>X</a:t>
            </a:r>
            <a:r>
              <a:rPr lang="en-US" sz="2400" dirty="0"/>
              <a:t> with  a prior probability distribution that doesn’t depend on </a:t>
            </a:r>
            <a:r>
              <a:rPr lang="en-US" sz="2400" b="1" dirty="0"/>
              <a:t>X</a:t>
            </a:r>
            <a:r>
              <a:rPr lang="en-US" sz="2400" dirty="0"/>
              <a:t> so that </a:t>
            </a:r>
          </a:p>
          <a:p>
            <a:pPr marL="0" indent="0">
              <a:buNone/>
            </a:pPr>
            <a:r>
              <a:rPr lang="en-US" sz="2400" dirty="0"/>
              <a:t> 𝜋</a:t>
            </a:r>
            <a:r>
              <a:rPr lang="en-US" sz="2400" baseline="-25000" dirty="0" err="1"/>
              <a:t>i</a:t>
            </a:r>
            <a:r>
              <a:rPr lang="en-US" sz="2400" dirty="0"/>
              <a:t>=P[</a:t>
            </a:r>
            <a:r>
              <a:rPr lang="en-US" sz="2400" b="1" dirty="0"/>
              <a:t>C</a:t>
            </a:r>
            <a:r>
              <a:rPr lang="en-US" sz="2400" dirty="0"/>
              <a:t> = </a:t>
            </a:r>
            <a:r>
              <a:rPr lang="en-US" sz="2400" dirty="0" err="1"/>
              <a:t>i</a:t>
            </a:r>
            <a:r>
              <a:rPr lang="en-US" sz="2400" dirty="0"/>
              <a:t>]  </a:t>
            </a:r>
            <a:r>
              <a:rPr lang="en-US" sz="2400" dirty="0" err="1"/>
              <a:t>i</a:t>
            </a:r>
            <a:r>
              <a:rPr lang="en-US" sz="2400" dirty="0"/>
              <a:t> = 1, …,K where </a:t>
            </a:r>
            <a:r>
              <a:rPr lang="en-US" sz="2400" dirty="0" err="1"/>
              <a:t>Σ</a:t>
            </a:r>
            <a:r>
              <a:rPr lang="en-US" sz="2400" dirty="0"/>
              <a:t> 𝜋</a:t>
            </a:r>
            <a:r>
              <a:rPr lang="en-US" sz="2400" baseline="-25000" dirty="0" err="1"/>
              <a:t>i</a:t>
            </a:r>
            <a:r>
              <a:rPr lang="en-US" sz="2400" baseline="-25000" dirty="0"/>
              <a:t> </a:t>
            </a:r>
            <a:r>
              <a:rPr lang="en-US" sz="2400" dirty="0"/>
              <a:t>= 1</a:t>
            </a:r>
          </a:p>
          <a:p>
            <a:pPr marL="0" indent="0">
              <a:buNone/>
            </a:pPr>
            <a:endParaRPr lang="en-US" sz="2400" dirty="0"/>
          </a:p>
        </p:txBody>
      </p:sp>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(1)</a:t>
            </a:r>
          </a:p>
        </p:txBody>
      </p:sp>
    </p:spTree>
    <p:extLst>
      <p:ext uri="{BB962C8B-B14F-4D97-AF65-F5344CB8AC3E}">
        <p14:creationId xmlns:p14="http://schemas.microsoft.com/office/powerpoint/2010/main" val="305027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475341"/>
                <a:ext cx="7886700" cy="5125875"/>
              </a:xfrm>
            </p:spPr>
            <p:txBody>
              <a:bodyPr>
                <a:normAutofit/>
              </a:bodyPr>
              <a:lstStyle/>
              <a:p>
                <a:pPr marL="0" indent="0">
                  <a:buNone/>
                </a:pPr>
                <a:r>
                  <a:rPr lang="en-US" sz="2400" dirty="0"/>
                  <a:t>Now let 𝒞(</a:t>
                </a:r>
                <a:r>
                  <a:rPr lang="en-US" sz="2400" b="1" dirty="0"/>
                  <a:t>x</a:t>
                </a:r>
                <a:r>
                  <a:rPr lang="en-US" sz="2400" dirty="0"/>
                  <a:t>): </a:t>
                </a:r>
                <a:r>
                  <a:rPr lang="en-US" sz="2400" dirty="0" err="1"/>
                  <a:t>ℛ</a:t>
                </a:r>
                <a:r>
                  <a:rPr lang="en-US" sz="2400" baseline="30000" dirty="0" err="1"/>
                  <a:t>p</a:t>
                </a:r>
                <a:r>
                  <a:rPr lang="en-US" sz="2400" dirty="0"/>
                  <a:t>→</a:t>
                </a:r>
                <a:r>
                  <a:rPr lang="en-US" sz="2400" b="1" dirty="0"/>
                  <a:t> </a:t>
                </a:r>
                <a:r>
                  <a:rPr lang="en-US" sz="2400" dirty="0"/>
                  <a:t>{1, 2, …, K, D} be a decision rule with D denoting an “in doubt” option. The loss function is taken to be 0-1 so that l(</a:t>
                </a:r>
                <a:r>
                  <a:rPr lang="en-US" sz="2400" dirty="0" err="1"/>
                  <a:t>i,k</a:t>
                </a:r>
                <a:r>
                  <a:rPr lang="en-US" sz="2400" dirty="0"/>
                  <a:t>) = 1 if the rule assigns the object to class </a:t>
                </a:r>
                <a:r>
                  <a:rPr lang="en-US" sz="2400" dirty="0" err="1"/>
                  <a:t>i</a:t>
                </a:r>
                <a:r>
                  <a:rPr lang="en-US" sz="2400" dirty="0"/>
                  <a:t> but the true class is k, and l(</a:t>
                </a:r>
                <a:r>
                  <a:rPr lang="en-US" sz="2400" dirty="0" err="1"/>
                  <a:t>i,i</a:t>
                </a:r>
                <a:r>
                  <a:rPr lang="en-US" sz="2400" dirty="0"/>
                  <a:t>) = 0 For the in doubt option assume l(</a:t>
                </a:r>
                <a:r>
                  <a:rPr lang="en-US" sz="2400" dirty="0" err="1"/>
                  <a:t>D,i</a:t>
                </a:r>
                <a:r>
                  <a:rPr lang="en-US" sz="2400" dirty="0"/>
                  <a:t>) = d for all classes </a:t>
                </a:r>
                <a:r>
                  <a:rPr lang="en-US" sz="2400" dirty="0" err="1"/>
                  <a:t>i</a:t>
                </a:r>
                <a:r>
                  <a:rPr lang="en-US" sz="2400" dirty="0"/>
                  <a:t> = 1, …, K.  Also assume that all objects in class </a:t>
                </a:r>
                <a:r>
                  <a:rPr lang="en-US" sz="2400" dirty="0" err="1"/>
                  <a:t>i</a:t>
                </a:r>
                <a:r>
                  <a:rPr lang="en-US" sz="2400" dirty="0"/>
                  <a:t> have the conditional probability distribution for the feature vector given by p</a:t>
                </a:r>
                <a:r>
                  <a:rPr lang="en-US" sz="2400" baseline="-25000" dirty="0"/>
                  <a:t>i</a:t>
                </a:r>
                <a:r>
                  <a:rPr lang="en-US" sz="2400" dirty="0"/>
                  <a:t>(</a:t>
                </a:r>
                <a:r>
                  <a:rPr lang="en-US" sz="2400" b="1" dirty="0"/>
                  <a:t>x</a:t>
                </a:r>
                <a:r>
                  <a:rPr lang="en-US" sz="2400" dirty="0"/>
                  <a:t>)</a:t>
                </a:r>
              </a:p>
              <a:p>
                <a:pPr marL="0" indent="0">
                  <a:buNone/>
                </a:pPr>
                <a:r>
                  <a:rPr lang="en-US" sz="2400" dirty="0"/>
                  <a:t>Then the risk function for the classifier rule 𝒞 is the expected loss as a function of the unknown class </a:t>
                </a:r>
                <a:r>
                  <a:rPr lang="en-US" sz="2400" dirty="0" err="1"/>
                  <a:t>i</a:t>
                </a:r>
                <a:endParaRPr lang="en-US" sz="2400" dirty="0"/>
              </a:p>
              <a:p>
                <a:pPr marL="0" indent="0">
                  <a:buNone/>
                </a:pPr>
                <a:r>
                  <a:rPr lang="en-US" sz="2400" dirty="0"/>
                  <a:t>r(𝒞, </a:t>
                </a:r>
                <a:r>
                  <a:rPr lang="en-US" sz="2400" b="1" dirty="0"/>
                  <a:t>C</a:t>
                </a:r>
                <a:r>
                  <a:rPr lang="en-US" sz="2400" dirty="0"/>
                  <a:t>=k) =  E</a:t>
                </a:r>
                <a:r>
                  <a:rPr lang="en-US" sz="2400" b="1" baseline="-25000" dirty="0"/>
                  <a:t>x</a:t>
                </a:r>
                <a:r>
                  <a:rPr lang="en-US" sz="2400" dirty="0"/>
                  <a:t>[L(𝒞,k) | </a:t>
                </a:r>
                <a:r>
                  <a:rPr lang="en-US" sz="2400" b="1" dirty="0"/>
                  <a:t>C</a:t>
                </a:r>
                <a:r>
                  <a:rPr lang="en-US" sz="2400" dirty="0"/>
                  <a:t>=k] =</a:t>
                </a:r>
              </a:p>
              <a:p>
                <a:pPr marL="0" indent="0">
                  <a:buNone/>
                </a:pPr>
                <a:r>
                  <a:rPr lang="en-US" sz="2400" dirty="0"/>
                  <a:t>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r>
                          <a:rPr lang="en-US" sz="2400" b="0" i="1" smtClean="0">
                            <a:latin typeface="Cambria Math" panose="02040503050406030204" pitchFamily="18" charset="0"/>
                          </a:rPr>
                          <m:t>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𝑃</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1" i="0" smtClean="0">
                                <a:latin typeface="Cambria Math" panose="02040503050406030204" pitchFamily="18" charset="0"/>
                              </a:rPr>
                              <m:t>𝐂</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0" i="1" smtClean="0">
                            <a:latin typeface="Cambria Math" panose="02040503050406030204" pitchFamily="18" charset="0"/>
                          </a:rPr>
                          <m:t>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𝐷</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r>
                          <a:rPr lang="en-US" sz="2400" b="0" i="1"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𝐂</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e>
                    </m:nary>
                  </m:oMath>
                </a14:m>
                <a:endParaRPr lang="en-US" sz="2400" dirty="0"/>
              </a:p>
            </p:txBody>
          </p:sp>
        </mc:Choice>
        <mc:Fallback xmlns="">
          <p:sp>
            <p:nvSpPr>
              <p:cNvPr id="3" name="Content Placeholder 2">
                <a:extLst>
                  <a:ext uri="{FF2B5EF4-FFF2-40B4-BE49-F238E27FC236}">
                    <a16:creationId xmlns:a16="http://schemas.microsoft.com/office/drawing/2014/main" id="{545C25C1-3AF7-0540-B135-11A502FA9B05}"/>
                  </a:ext>
                </a:extLst>
              </p:cNvPr>
              <p:cNvSpPr>
                <a:spLocks noGrp="1" noRot="1" noChangeAspect="1" noMove="1" noResize="1" noEditPoints="1" noAdjustHandles="1" noChangeArrowheads="1" noChangeShapeType="1" noTextEdit="1"/>
              </p:cNvSpPr>
              <p:nvPr>
                <p:ph idx="1"/>
              </p:nvPr>
            </p:nvSpPr>
            <p:spPr>
              <a:xfrm>
                <a:off x="628650" y="1475341"/>
                <a:ext cx="7886700" cy="5125875"/>
              </a:xfrm>
              <a:blipFill>
                <a:blip r:embed="rId2"/>
                <a:stretch>
                  <a:fillRect l="-1286" t="-1485" r="-2090"/>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(2)</a:t>
            </a:r>
          </a:p>
        </p:txBody>
      </p:sp>
      <p:sp>
        <p:nvSpPr>
          <p:cNvPr id="2" name="TextBox 1">
            <a:extLst>
              <a:ext uri="{FF2B5EF4-FFF2-40B4-BE49-F238E27FC236}">
                <a16:creationId xmlns:a16="http://schemas.microsoft.com/office/drawing/2014/main" id="{5C28B38D-2F12-6947-BDE1-784F179B07FA}"/>
              </a:ext>
            </a:extLst>
          </p:cNvPr>
          <p:cNvSpPr txBox="1"/>
          <p:nvPr/>
        </p:nvSpPr>
        <p:spPr>
          <a:xfrm>
            <a:off x="628650" y="5912285"/>
            <a:ext cx="8014309" cy="830997"/>
          </a:xfrm>
          <a:prstGeom prst="rect">
            <a:avLst/>
          </a:prstGeom>
          <a:noFill/>
        </p:spPr>
        <p:txBody>
          <a:bodyPr wrap="square" rtlCol="0">
            <a:spAutoFit/>
          </a:bodyPr>
          <a:lstStyle/>
          <a:p>
            <a:r>
              <a:rPr lang="en-US" sz="2400" dirty="0"/>
              <a:t>Here the expectation is taken with respect to the distribution of the feature vector </a:t>
            </a:r>
            <a:r>
              <a:rPr lang="en-US" sz="2400" b="1" dirty="0"/>
              <a:t>x</a:t>
            </a:r>
          </a:p>
        </p:txBody>
      </p:sp>
    </p:spTree>
    <p:extLst>
      <p:ext uri="{BB962C8B-B14F-4D97-AF65-F5344CB8AC3E}">
        <p14:creationId xmlns:p14="http://schemas.microsoft.com/office/powerpoint/2010/main" val="216447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475341"/>
                <a:ext cx="7886700" cy="5125875"/>
              </a:xfrm>
            </p:spPr>
            <p:txBody>
              <a:bodyPr>
                <a:normAutofit/>
              </a:bodyPr>
              <a:lstStyle/>
              <a:p>
                <a:pPr marL="0" indent="0">
                  <a:buNone/>
                </a:pPr>
                <a:r>
                  <a:rPr lang="en-US" sz="2400" dirty="0"/>
                  <a:t>Then the total risk is the total expected loss viewing both the class </a:t>
                </a:r>
                <a:r>
                  <a:rPr lang="en-US" sz="2400" b="1" dirty="0"/>
                  <a:t>C</a:t>
                </a:r>
                <a:r>
                  <a:rPr lang="en-US" sz="2400" dirty="0"/>
                  <a:t> and the feature vector </a:t>
                </a:r>
                <a:r>
                  <a:rPr lang="en-US" sz="2400" b="1" dirty="0"/>
                  <a:t>X</a:t>
                </a:r>
                <a:r>
                  <a:rPr lang="en-US" sz="2400" dirty="0"/>
                  <a:t> as random </a:t>
                </a:r>
              </a:p>
              <a:p>
                <a:pPr marL="0" indent="0">
                  <a:buNone/>
                </a:pPr>
                <a:endParaRPr lang="en-US" sz="2400" dirty="0"/>
              </a:p>
              <a:p>
                <a:pPr marL="0" indent="0">
                  <a:buNone/>
                </a:pPr>
                <a:r>
                  <a:rPr lang="en-US" sz="2400" dirty="0"/>
                  <a:t>r(𝒞) =  </a:t>
                </a:r>
                <a:r>
                  <a:rPr lang="en-US" sz="2400" dirty="0" err="1"/>
                  <a:t>E</a:t>
                </a:r>
                <a:r>
                  <a:rPr lang="en-US" sz="2400" b="1" baseline="-25000" dirty="0" err="1"/>
                  <a:t>k,x</a:t>
                </a:r>
                <a:r>
                  <a:rPr lang="en-US" sz="2400" dirty="0"/>
                  <a:t>[r(𝒞, </a:t>
                </a:r>
                <a:r>
                  <a:rPr lang="en-US" sz="2400" b="1" dirty="0"/>
                  <a:t>C</a:t>
                </a:r>
                <a:r>
                  <a:rPr lang="en-US" sz="2400" dirty="0"/>
                  <a:t>) ] =</a:t>
                </a:r>
              </a:p>
              <a:p>
                <a:pPr marL="0" indent="0">
                  <a:buNone/>
                </a:pPr>
                <a:r>
                  <a:rPr lang="en-US" sz="2400" dirty="0"/>
                  <a:t>               </a:t>
                </a:r>
                <a14:m>
                  <m:oMath xmlns:m="http://schemas.openxmlformats.org/officeDocument/2006/math">
                    <m:nary>
                      <m:naryPr>
                        <m:chr m:val="∑"/>
                        <m:ctrlPr>
                          <a:rPr lang="en-US" sz="240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𝑃</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𝒞</m:t>
                            </m:r>
                            <m:r>
                              <a:rPr lang="en-US" sz="2400" i="1">
                                <a:latin typeface="Cambria Math" panose="02040503050406030204" pitchFamily="18" charset="0"/>
                              </a:rPr>
                              <m:t>≠</m:t>
                            </m:r>
                            <m:r>
                              <a:rPr lang="en-US" sz="2400" b="0" i="1" smtClean="0">
                                <a:latin typeface="Cambria Math" panose="02040503050406030204" pitchFamily="18" charset="0"/>
                              </a:rPr>
                              <m:t>𝑘</m:t>
                            </m:r>
                          </m:e>
                          <m:e>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𝑘</m:t>
                            </m:r>
                          </m:e>
                        </m:d>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rPr>
                          <m:t> </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𝐾</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𝑘</m:t>
                                </m:r>
                              </m:sub>
                            </m:sSub>
                            <m:r>
                              <a:rPr lang="en-US" sz="2400" i="1">
                                <a:latin typeface="Cambria Math" panose="02040503050406030204" pitchFamily="18" charset="0"/>
                                <a:ea typeface="Cambria Math" panose="02040503050406030204" pitchFamily="18" charset="0"/>
                              </a:rPr>
                              <m:t>𝑃</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𝒞</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𝐷</m:t>
                                </m:r>
                              </m:e>
                              <m:e>
                                <m:r>
                                  <a:rPr lang="en-US" sz="2400" i="1">
                                    <a:latin typeface="Cambria Math" panose="02040503050406030204" pitchFamily="18" charset="0"/>
                                  </a:rPr>
                                  <m:t>𝐶</m:t>
                                </m:r>
                                <m:r>
                                  <a:rPr lang="en-US" sz="2400" i="1">
                                    <a:latin typeface="Cambria Math" panose="02040503050406030204" pitchFamily="18" charset="0"/>
                                  </a:rPr>
                                  <m:t>=</m:t>
                                </m:r>
                                <m:r>
                                  <a:rPr lang="en-US" sz="2400" i="1">
                                    <a:latin typeface="Cambria Math" panose="02040503050406030204" pitchFamily="18" charset="0"/>
                                  </a:rPr>
                                  <m:t>𝑘</m:t>
                                </m:r>
                              </m:e>
                            </m:d>
                          </m:e>
                        </m:nary>
                        <m:r>
                          <a:rPr lang="en-US" sz="2400" b="0" i="1" smtClean="0">
                            <a:latin typeface="Cambria Math" panose="02040503050406030204" pitchFamily="18" charset="0"/>
                            <a:ea typeface="Cambria Math" panose="02040503050406030204" pitchFamily="18" charset="0"/>
                          </a:rPr>
                          <m:t>]</m:t>
                        </m:r>
                      </m:e>
                    </m:nary>
                  </m:oMath>
                </a14:m>
                <a:endParaRPr lang="en-US" sz="2400" dirty="0"/>
              </a:p>
            </p:txBody>
          </p:sp>
        </mc:Choice>
        <mc:Fallback xmlns="">
          <p:sp>
            <p:nvSpPr>
              <p:cNvPr id="3" name="Content Placeholder 2">
                <a:extLst>
                  <a:ext uri="{FF2B5EF4-FFF2-40B4-BE49-F238E27FC236}">
                    <a16:creationId xmlns:a16="http://schemas.microsoft.com/office/drawing/2014/main" id="{545C25C1-3AF7-0540-B135-11A502FA9B05}"/>
                  </a:ext>
                </a:extLst>
              </p:cNvPr>
              <p:cNvSpPr>
                <a:spLocks noGrp="1" noRot="1" noChangeAspect="1" noMove="1" noResize="1" noEditPoints="1" noAdjustHandles="1" noChangeArrowheads="1" noChangeShapeType="1" noTextEdit="1"/>
              </p:cNvSpPr>
              <p:nvPr>
                <p:ph idx="1"/>
              </p:nvPr>
            </p:nvSpPr>
            <p:spPr>
              <a:xfrm>
                <a:off x="628650" y="1475341"/>
                <a:ext cx="7886700" cy="5125875"/>
              </a:xfrm>
              <a:blipFill>
                <a:blip r:embed="rId2"/>
                <a:stretch>
                  <a:fillRect l="-5958" t="-1489"/>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(3) </a:t>
            </a:r>
          </a:p>
        </p:txBody>
      </p:sp>
      <p:sp>
        <p:nvSpPr>
          <p:cNvPr id="2" name="TextBox 1">
            <a:extLst>
              <a:ext uri="{FF2B5EF4-FFF2-40B4-BE49-F238E27FC236}">
                <a16:creationId xmlns:a16="http://schemas.microsoft.com/office/drawing/2014/main" id="{5C28B38D-2F12-6947-BDE1-784F179B07FA}"/>
              </a:ext>
            </a:extLst>
          </p:cNvPr>
          <p:cNvSpPr txBox="1"/>
          <p:nvPr/>
        </p:nvSpPr>
        <p:spPr>
          <a:xfrm>
            <a:off x="501041" y="4221271"/>
            <a:ext cx="8014309" cy="1200329"/>
          </a:xfrm>
          <a:prstGeom prst="rect">
            <a:avLst/>
          </a:prstGeom>
          <a:noFill/>
        </p:spPr>
        <p:txBody>
          <a:bodyPr wrap="square" rtlCol="0">
            <a:spAutoFit/>
          </a:bodyPr>
          <a:lstStyle/>
          <a:p>
            <a:r>
              <a:rPr lang="en-US" sz="2400" dirty="0"/>
              <a:t>This gives the total misclassification probability plus d times the overall doubt probability. The challenge is then to find a classifier rule 𝒞 which minimizes this total risk. </a:t>
            </a:r>
            <a:endParaRPr lang="en-US" sz="2400" b="1" dirty="0"/>
          </a:p>
        </p:txBody>
      </p:sp>
    </p:spTree>
    <p:extLst>
      <p:ext uri="{BB962C8B-B14F-4D97-AF65-F5344CB8AC3E}">
        <p14:creationId xmlns:p14="http://schemas.microsoft.com/office/powerpoint/2010/main" val="90420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1360893"/>
            <a:ext cx="7886700" cy="5125875"/>
          </a:xfrm>
        </p:spPr>
        <p:txBody>
          <a:bodyPr>
            <a:normAutofit/>
          </a:bodyPr>
          <a:lstStyle/>
          <a:p>
            <a:pPr marL="0" indent="0">
              <a:buNone/>
            </a:pPr>
            <a:r>
              <a:rPr lang="en-US" sz="2400" dirty="0"/>
              <a:t>If we know both the prior probability distribution {𝜋</a:t>
            </a:r>
            <a:r>
              <a:rPr lang="en-US" sz="2400" baseline="-25000" dirty="0" err="1"/>
              <a:t>i</a:t>
            </a:r>
            <a:r>
              <a:rPr lang="en-US" sz="2400" baseline="-25000" dirty="0"/>
              <a:t> </a:t>
            </a:r>
            <a:r>
              <a:rPr lang="en-US" sz="2400" dirty="0"/>
              <a:t>} and the posterior distribution of class k given feature vector x </a:t>
            </a:r>
          </a:p>
          <a:p>
            <a:pPr marL="0" indent="0">
              <a:buNone/>
            </a:pPr>
            <a:r>
              <a:rPr lang="en-US" sz="2400" dirty="0"/>
              <a:t>p(</a:t>
            </a:r>
            <a:r>
              <a:rPr lang="en-US" sz="2400" dirty="0" err="1"/>
              <a:t>k|x</a:t>
            </a:r>
            <a:r>
              <a:rPr lang="en-US" sz="2400" dirty="0"/>
              <a:t>) = P[</a:t>
            </a:r>
            <a:r>
              <a:rPr lang="en-US" sz="2400" b="1" dirty="0"/>
              <a:t>C</a:t>
            </a:r>
            <a:r>
              <a:rPr lang="en-US" sz="2400" dirty="0"/>
              <a:t> = k | </a:t>
            </a:r>
            <a:r>
              <a:rPr lang="en-US" sz="2400" b="1" dirty="0"/>
              <a:t>X</a:t>
            </a:r>
            <a:r>
              <a:rPr lang="en-US" sz="2400" dirty="0"/>
              <a:t> = x ] </a:t>
            </a:r>
          </a:p>
          <a:p>
            <a:pPr marL="0" indent="0">
              <a:buNone/>
            </a:pPr>
            <a:endParaRPr lang="en-US" sz="2400" dirty="0"/>
          </a:p>
          <a:p>
            <a:pPr marL="0" indent="0">
              <a:buNone/>
            </a:pPr>
            <a:endParaRPr lang="en-US" sz="2400" dirty="0"/>
          </a:p>
        </p:txBody>
      </p:sp>
      <p:sp>
        <p:nvSpPr>
          <p:cNvPr id="4" name="Title 1">
            <a:extLst>
              <a:ext uri="{FF2B5EF4-FFF2-40B4-BE49-F238E27FC236}">
                <a16:creationId xmlns:a16="http://schemas.microsoft.com/office/drawing/2014/main" id="{0D77C6D7-F992-C744-BB51-9FF0AE9B1B8B}"/>
              </a:ext>
            </a:extLst>
          </p:cNvPr>
          <p:cNvSpPr txBox="1">
            <a:spLocks/>
          </p:cNvSpPr>
          <p:nvPr/>
        </p:nvSpPr>
        <p:spPr>
          <a:xfrm>
            <a:off x="756557" y="350729"/>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General structure of classification as a statistical  decision problem (4) </a:t>
            </a:r>
          </a:p>
        </p:txBody>
      </p:sp>
      <p:sp>
        <p:nvSpPr>
          <p:cNvPr id="2" name="TextBox 1">
            <a:extLst>
              <a:ext uri="{FF2B5EF4-FFF2-40B4-BE49-F238E27FC236}">
                <a16:creationId xmlns:a16="http://schemas.microsoft.com/office/drawing/2014/main" id="{5C28B38D-2F12-6947-BDE1-784F179B07FA}"/>
              </a:ext>
            </a:extLst>
          </p:cNvPr>
          <p:cNvSpPr txBox="1"/>
          <p:nvPr/>
        </p:nvSpPr>
        <p:spPr>
          <a:xfrm>
            <a:off x="501041" y="3707704"/>
            <a:ext cx="8014309" cy="3416320"/>
          </a:xfrm>
          <a:prstGeom prst="rect">
            <a:avLst/>
          </a:prstGeom>
          <a:noFill/>
        </p:spPr>
        <p:txBody>
          <a:bodyPr wrap="square" rtlCol="0">
            <a:spAutoFit/>
          </a:bodyPr>
          <a:lstStyle/>
          <a:p>
            <a:r>
              <a:rPr lang="en-US" sz="2400" dirty="0"/>
              <a:t>Then it is possible to prove (using an argument similar to that we discussed for the example of a classifier for a new object earlier) that the classifier that minimizes the total risk for the 0-1 loss function is </a:t>
            </a:r>
          </a:p>
          <a:p>
            <a:r>
              <a:rPr lang="en-US" sz="2400" dirty="0"/>
              <a:t>𝒞(x)  = k if p(</a:t>
            </a:r>
            <a:r>
              <a:rPr lang="en-US" sz="2400" dirty="0" err="1"/>
              <a:t>k|x</a:t>
            </a:r>
            <a:r>
              <a:rPr lang="en-US" sz="2400" dirty="0"/>
              <a:t>) = max </a:t>
            </a:r>
            <a:r>
              <a:rPr lang="en-US" sz="2400" baseline="-25000" dirty="0"/>
              <a:t>1≦j≦K</a:t>
            </a:r>
            <a:r>
              <a:rPr lang="en-US" sz="2400" dirty="0"/>
              <a:t> p(</a:t>
            </a:r>
            <a:r>
              <a:rPr lang="en-US" sz="2400" dirty="0" err="1"/>
              <a:t>j|x</a:t>
            </a:r>
            <a:r>
              <a:rPr lang="en-US" sz="2400" dirty="0"/>
              <a:t>) and exceeds 1-d </a:t>
            </a:r>
          </a:p>
          <a:p>
            <a:r>
              <a:rPr lang="en-US" sz="2400" dirty="0"/>
              <a:t>          = D if each p(</a:t>
            </a:r>
            <a:r>
              <a:rPr lang="en-US" sz="2400" dirty="0" err="1"/>
              <a:t>k|x</a:t>
            </a:r>
            <a:r>
              <a:rPr lang="en-US" sz="2400" dirty="0"/>
              <a:t>) ≦ 1-d</a:t>
            </a:r>
          </a:p>
          <a:p>
            <a:r>
              <a:rPr lang="en-US" sz="2400" dirty="0"/>
              <a:t>And this reduces for the case of no in-doubt option to the previous example. </a:t>
            </a:r>
          </a:p>
          <a:p>
            <a:endParaRPr lang="en-US" sz="2400" b="1"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FD75271-B453-B740-8F13-C16242F7BD20}"/>
                  </a:ext>
                </a:extLst>
              </p:cNvPr>
              <p:cNvSpPr/>
              <p:nvPr/>
            </p:nvSpPr>
            <p:spPr>
              <a:xfrm>
                <a:off x="2547015" y="2850444"/>
                <a:ext cx="3452951" cy="7179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dirty="0">
                          <a:latin typeface="Cambria Math" panose="02040503050406030204" pitchFamily="18" charset="0"/>
                        </a:rPr>
                        <m:t>=</m:t>
                      </m:r>
                      <m:f>
                        <m:fPr>
                          <m:ctrlPr>
                            <a:rPr lang="en-US" b="1" i="1" dirty="0">
                              <a:latin typeface="Cambria Math" panose="02040503050406030204" pitchFamily="18" charset="0"/>
                            </a:rPr>
                          </m:ctrlPr>
                        </m:fPr>
                        <m:num>
                          <m:sSub>
                            <m:sSubPr>
                              <m:ctrlPr>
                                <a:rPr lang="en-US" b="1"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smtClean="0">
                                  <a:latin typeface="Cambria Math" panose="02040503050406030204" pitchFamily="18" charset="0"/>
                                  <a:ea typeface="Cambria Math" panose="02040503050406030204" pitchFamily="18" charset="0"/>
                                </a:rPr>
                                <m:t>𝒌</m:t>
                              </m:r>
                            </m:sub>
                          </m:sSub>
                          <m:r>
                            <a:rPr lang="en-US" b="1" i="1" dirty="0">
                              <a:latin typeface="Cambria Math" panose="02040503050406030204" pitchFamily="18" charset="0"/>
                              <a:ea typeface="Cambria Math" panose="02040503050406030204" pitchFamily="18" charset="0"/>
                            </a:rPr>
                            <m:t>𝒑</m:t>
                          </m:r>
                          <m:r>
                            <a:rPr lang="en-US" b="1"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𝑘</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num>
                        <m:den>
                          <m:nary>
                            <m:naryPr>
                              <m:chr m:val="∑"/>
                              <m:supHide m:val="on"/>
                              <m:ctrlPr>
                                <a:rPr lang="en-US" b="1" i="1" dirty="0">
                                  <a:latin typeface="Cambria Math" panose="02040503050406030204" pitchFamily="18" charset="0"/>
                                </a:rPr>
                              </m:ctrlPr>
                            </m:naryPr>
                            <m:sub>
                              <m:r>
                                <m:rPr>
                                  <m:brk m:alnAt="7"/>
                                </m:rPr>
                                <a:rPr lang="en-US" b="1" i="1" dirty="0">
                                  <a:latin typeface="Cambria Math" panose="02040503050406030204" pitchFamily="18" charset="0"/>
                                </a:rPr>
                                <m:t>𝒋</m:t>
                              </m:r>
                            </m:sub>
                            <m:sup/>
                            <m:e>
                              <m:sSub>
                                <m:sSubPr>
                                  <m:ctrlPr>
                                    <a:rPr lang="en-US" b="1" i="1" dirty="0">
                                      <a:latin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a:latin typeface="Cambria Math" panose="02040503050406030204" pitchFamily="18" charset="0"/>
                                    </a:rPr>
                                    <m:t>𝒋</m:t>
                                  </m:r>
                                </m:sub>
                              </m:sSub>
                              <m:r>
                                <a:rPr lang="en-US" b="1" i="1" dirty="0">
                                  <a:latin typeface="Cambria Math" panose="02040503050406030204" pitchFamily="18" charset="0"/>
                                </a:rPr>
                                <m:t>𝒑</m:t>
                              </m:r>
                              <m:r>
                                <a:rPr lang="en-US" b="1" i="1" dirty="0">
                                  <a:latin typeface="Cambria Math" panose="02040503050406030204" pitchFamily="18" charset="0"/>
                                </a:rPr>
                                <m:t>(</m:t>
                              </m:r>
                              <m:r>
                                <a:rPr lang="en-US" b="0" i="1" dirty="0" smtClean="0">
                                  <a:latin typeface="Cambria Math" panose="02040503050406030204" pitchFamily="18" charset="0"/>
                                </a:rPr>
                                <m:t>𝑗</m:t>
                              </m:r>
                              <m:r>
                                <a:rPr lang="en-US" b="0" i="1" dirty="0" smtClean="0">
                                  <a:latin typeface="Cambria Math" panose="02040503050406030204" pitchFamily="18" charset="0"/>
                                </a:rPr>
                                <m:t>|</m:t>
                              </m:r>
                              <m:r>
                                <a:rPr lang="en-US" b="0" i="1" dirty="0">
                                  <a:latin typeface="Cambria Math" panose="02040503050406030204" pitchFamily="18" charset="0"/>
                                </a:rPr>
                                <m:t>𝑥</m:t>
                              </m:r>
                              <m:r>
                                <a:rPr lang="en-US" b="1" i="1" dirty="0">
                                  <a:latin typeface="Cambria Math" panose="02040503050406030204" pitchFamily="18" charset="0"/>
                                </a:rPr>
                                <m:t>)</m:t>
                              </m:r>
                            </m:e>
                          </m:nary>
                        </m:den>
                      </m:f>
                    </m:oMath>
                  </m:oMathPara>
                </a14:m>
                <a:endParaRPr lang="en-US" dirty="0"/>
              </a:p>
            </p:txBody>
          </p:sp>
        </mc:Choice>
        <mc:Fallback xmlns="">
          <p:sp>
            <p:nvSpPr>
              <p:cNvPr id="5" name="Rectangle 4">
                <a:extLst>
                  <a:ext uri="{FF2B5EF4-FFF2-40B4-BE49-F238E27FC236}">
                    <a16:creationId xmlns:a16="http://schemas.microsoft.com/office/drawing/2014/main" id="{BFD75271-B453-B740-8F13-C16242F7BD20}"/>
                  </a:ext>
                </a:extLst>
              </p:cNvPr>
              <p:cNvSpPr>
                <a:spLocks noRot="1" noChangeAspect="1" noMove="1" noResize="1" noEditPoints="1" noAdjustHandles="1" noChangeArrowheads="1" noChangeShapeType="1" noTextEdit="1"/>
              </p:cNvSpPr>
              <p:nvPr/>
            </p:nvSpPr>
            <p:spPr>
              <a:xfrm>
                <a:off x="2547015" y="2850444"/>
                <a:ext cx="3452951" cy="717953"/>
              </a:xfrm>
              <a:prstGeom prst="rect">
                <a:avLst/>
              </a:prstGeom>
              <a:blipFill>
                <a:blip r:embed="rId2"/>
                <a:stretch>
                  <a:fillRect t="-15789" b="-82456"/>
                </a:stretch>
              </a:blipFill>
            </p:spPr>
            <p:txBody>
              <a:bodyPr/>
              <a:lstStyle/>
              <a:p>
                <a:r>
                  <a:rPr lang="en-US">
                    <a:noFill/>
                  </a:rPr>
                  <a:t> </a:t>
                </a:r>
              </a:p>
            </p:txBody>
          </p:sp>
        </mc:Fallback>
      </mc:AlternateContent>
    </p:spTree>
    <p:extLst>
      <p:ext uri="{BB962C8B-B14F-4D97-AF65-F5344CB8AC3E}">
        <p14:creationId xmlns:p14="http://schemas.microsoft.com/office/powerpoint/2010/main" val="398178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D9670-B621-F04A-844C-C2CB2DCCBF1E}"/>
              </a:ext>
            </a:extLst>
          </p:cNvPr>
          <p:cNvSpPr txBox="1"/>
          <p:nvPr/>
        </p:nvSpPr>
        <p:spPr>
          <a:xfrm>
            <a:off x="912798" y="3059668"/>
            <a:ext cx="2785731" cy="369332"/>
          </a:xfrm>
          <a:prstGeom prst="rect">
            <a:avLst/>
          </a:prstGeom>
          <a:noFill/>
        </p:spPr>
        <p:txBody>
          <a:bodyPr wrap="square" rtlCol="0">
            <a:spAutoFit/>
          </a:bodyPr>
          <a:lstStyle/>
          <a:p>
            <a:r>
              <a:rPr lang="en-US" dirty="0"/>
              <a:t>Iris versicolor</a:t>
            </a:r>
          </a:p>
        </p:txBody>
      </p:sp>
      <p:pic>
        <p:nvPicPr>
          <p:cNvPr id="5" name="Picture 4" descr="A purple flower on a plant&#10;&#10;Description automatically generated">
            <a:extLst>
              <a:ext uri="{FF2B5EF4-FFF2-40B4-BE49-F238E27FC236}">
                <a16:creationId xmlns:a16="http://schemas.microsoft.com/office/drawing/2014/main" id="{FF8C17BE-3A36-494A-82DF-7175F3792B34}"/>
              </a:ext>
            </a:extLst>
          </p:cNvPr>
          <p:cNvPicPr>
            <a:picLocks noChangeAspect="1"/>
          </p:cNvPicPr>
          <p:nvPr/>
        </p:nvPicPr>
        <p:blipFill>
          <a:blip r:embed="rId3"/>
          <a:stretch>
            <a:fillRect/>
          </a:stretch>
        </p:blipFill>
        <p:spPr>
          <a:xfrm>
            <a:off x="210365" y="183560"/>
            <a:ext cx="3710281" cy="2782711"/>
          </a:xfrm>
          <a:prstGeom prst="rect">
            <a:avLst/>
          </a:prstGeom>
        </p:spPr>
      </p:pic>
      <p:pic>
        <p:nvPicPr>
          <p:cNvPr id="7" name="Picture 6" descr="A purple flower&#10;&#10;Description automatically generated">
            <a:extLst>
              <a:ext uri="{FF2B5EF4-FFF2-40B4-BE49-F238E27FC236}">
                <a16:creationId xmlns:a16="http://schemas.microsoft.com/office/drawing/2014/main" id="{160DB1FE-A21A-0540-9E62-C46AAF286D95}"/>
              </a:ext>
            </a:extLst>
          </p:cNvPr>
          <p:cNvPicPr>
            <a:picLocks noChangeAspect="1"/>
          </p:cNvPicPr>
          <p:nvPr/>
        </p:nvPicPr>
        <p:blipFill>
          <a:blip r:embed="rId4"/>
          <a:stretch>
            <a:fillRect/>
          </a:stretch>
        </p:blipFill>
        <p:spPr>
          <a:xfrm>
            <a:off x="5223355" y="183560"/>
            <a:ext cx="2785731" cy="2785731"/>
          </a:xfrm>
          <a:prstGeom prst="rect">
            <a:avLst/>
          </a:prstGeom>
        </p:spPr>
      </p:pic>
      <p:sp>
        <p:nvSpPr>
          <p:cNvPr id="8" name="TextBox 7">
            <a:extLst>
              <a:ext uri="{FF2B5EF4-FFF2-40B4-BE49-F238E27FC236}">
                <a16:creationId xmlns:a16="http://schemas.microsoft.com/office/drawing/2014/main" id="{42EE4DA3-0630-E243-9D41-FB300E12D234}"/>
              </a:ext>
            </a:extLst>
          </p:cNvPr>
          <p:cNvSpPr txBox="1"/>
          <p:nvPr/>
        </p:nvSpPr>
        <p:spPr>
          <a:xfrm>
            <a:off x="5858832" y="2981715"/>
            <a:ext cx="2785731" cy="369332"/>
          </a:xfrm>
          <a:prstGeom prst="rect">
            <a:avLst/>
          </a:prstGeom>
          <a:noFill/>
        </p:spPr>
        <p:txBody>
          <a:bodyPr wrap="square" rtlCol="0">
            <a:spAutoFit/>
          </a:bodyPr>
          <a:lstStyle/>
          <a:p>
            <a:r>
              <a:rPr lang="en-US" dirty="0"/>
              <a:t>Iris </a:t>
            </a:r>
            <a:r>
              <a:rPr lang="en-US" dirty="0" err="1"/>
              <a:t>setosa</a:t>
            </a:r>
            <a:endParaRPr lang="en-US" dirty="0"/>
          </a:p>
        </p:txBody>
      </p:sp>
      <p:pic>
        <p:nvPicPr>
          <p:cNvPr id="10" name="Picture 9" descr="A purple flower on a plant&#10;&#10;Description automatically generated">
            <a:extLst>
              <a:ext uri="{FF2B5EF4-FFF2-40B4-BE49-F238E27FC236}">
                <a16:creationId xmlns:a16="http://schemas.microsoft.com/office/drawing/2014/main" id="{DB804ECC-FE93-1E42-8057-32025F985176}"/>
              </a:ext>
            </a:extLst>
          </p:cNvPr>
          <p:cNvPicPr>
            <a:picLocks noChangeAspect="1"/>
          </p:cNvPicPr>
          <p:nvPr/>
        </p:nvPicPr>
        <p:blipFill>
          <a:blip r:embed="rId5"/>
          <a:stretch>
            <a:fillRect/>
          </a:stretch>
        </p:blipFill>
        <p:spPr>
          <a:xfrm>
            <a:off x="2642992" y="3363471"/>
            <a:ext cx="3973228" cy="2959227"/>
          </a:xfrm>
          <a:prstGeom prst="rect">
            <a:avLst/>
          </a:prstGeom>
        </p:spPr>
      </p:pic>
      <p:sp>
        <p:nvSpPr>
          <p:cNvPr id="11" name="TextBox 10">
            <a:extLst>
              <a:ext uri="{FF2B5EF4-FFF2-40B4-BE49-F238E27FC236}">
                <a16:creationId xmlns:a16="http://schemas.microsoft.com/office/drawing/2014/main" id="{2C17EC17-7902-9F41-9EBC-51DD9F50A8ED}"/>
              </a:ext>
            </a:extLst>
          </p:cNvPr>
          <p:cNvSpPr txBox="1"/>
          <p:nvPr/>
        </p:nvSpPr>
        <p:spPr>
          <a:xfrm>
            <a:off x="3920646" y="6368757"/>
            <a:ext cx="2785731" cy="369332"/>
          </a:xfrm>
          <a:prstGeom prst="rect">
            <a:avLst/>
          </a:prstGeom>
          <a:noFill/>
        </p:spPr>
        <p:txBody>
          <a:bodyPr wrap="square" rtlCol="0">
            <a:spAutoFit/>
          </a:bodyPr>
          <a:lstStyle/>
          <a:p>
            <a:r>
              <a:rPr lang="en-US" dirty="0"/>
              <a:t>Iris virginica</a:t>
            </a:r>
          </a:p>
        </p:txBody>
      </p:sp>
      <p:pic>
        <p:nvPicPr>
          <p:cNvPr id="15" name="Picture 14" descr="A person wearing a suit and tie&#10;&#10;Description automatically generated">
            <a:extLst>
              <a:ext uri="{FF2B5EF4-FFF2-40B4-BE49-F238E27FC236}">
                <a16:creationId xmlns:a16="http://schemas.microsoft.com/office/drawing/2014/main" id="{CBA50475-2EBF-0046-A4AE-04FFFEAED7E7}"/>
              </a:ext>
            </a:extLst>
          </p:cNvPr>
          <p:cNvPicPr>
            <a:picLocks noChangeAspect="1"/>
          </p:cNvPicPr>
          <p:nvPr/>
        </p:nvPicPr>
        <p:blipFill>
          <a:blip r:embed="rId6"/>
          <a:stretch>
            <a:fillRect/>
          </a:stretch>
        </p:blipFill>
        <p:spPr>
          <a:xfrm>
            <a:off x="6977338" y="3363471"/>
            <a:ext cx="2063495" cy="3106580"/>
          </a:xfrm>
          <a:prstGeom prst="rect">
            <a:avLst/>
          </a:prstGeom>
        </p:spPr>
      </p:pic>
      <p:pic>
        <p:nvPicPr>
          <p:cNvPr id="17" name="Picture 16" descr="A picture containing bird, flower, tree&#10;&#10;Description automatically generated">
            <a:extLst>
              <a:ext uri="{FF2B5EF4-FFF2-40B4-BE49-F238E27FC236}">
                <a16:creationId xmlns:a16="http://schemas.microsoft.com/office/drawing/2014/main" id="{C405A23C-08EE-6740-887B-B8FA2B5B15BE}"/>
              </a:ext>
            </a:extLst>
          </p:cNvPr>
          <p:cNvPicPr>
            <a:picLocks noChangeAspect="1"/>
          </p:cNvPicPr>
          <p:nvPr/>
        </p:nvPicPr>
        <p:blipFill>
          <a:blip r:embed="rId7"/>
          <a:stretch>
            <a:fillRect/>
          </a:stretch>
        </p:blipFill>
        <p:spPr>
          <a:xfrm>
            <a:off x="210365" y="3413324"/>
            <a:ext cx="2310684" cy="3261116"/>
          </a:xfrm>
          <a:prstGeom prst="rect">
            <a:avLst/>
          </a:prstGeom>
        </p:spPr>
      </p:pic>
    </p:spTree>
    <p:extLst>
      <p:ext uri="{BB962C8B-B14F-4D97-AF65-F5344CB8AC3E}">
        <p14:creationId xmlns:p14="http://schemas.microsoft.com/office/powerpoint/2010/main" val="377567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5D9670-B621-F04A-844C-C2CB2DCCBF1E}"/>
              </a:ext>
            </a:extLst>
          </p:cNvPr>
          <p:cNvSpPr txBox="1"/>
          <p:nvPr/>
        </p:nvSpPr>
        <p:spPr>
          <a:xfrm>
            <a:off x="1283919" y="5841645"/>
            <a:ext cx="6576162" cy="646331"/>
          </a:xfrm>
          <a:prstGeom prst="rect">
            <a:avLst/>
          </a:prstGeom>
          <a:noFill/>
        </p:spPr>
        <p:txBody>
          <a:bodyPr wrap="square" rtlCol="0">
            <a:spAutoFit/>
          </a:bodyPr>
          <a:lstStyle/>
          <a:p>
            <a:r>
              <a:rPr lang="en-US" dirty="0"/>
              <a:t>Fisher, R. A. 1936. The use of multiple measurements in taxonomic problems. Annals of Eugenics </a:t>
            </a:r>
            <a:r>
              <a:rPr lang="en-US" b="1" dirty="0"/>
              <a:t>7</a:t>
            </a:r>
            <a:r>
              <a:rPr lang="en-US" dirty="0"/>
              <a:t>:179-188</a:t>
            </a:r>
          </a:p>
        </p:txBody>
      </p:sp>
      <p:pic>
        <p:nvPicPr>
          <p:cNvPr id="4" name="Picture 3" descr="A screenshot of a cell phone&#10;&#10;Description automatically generated">
            <a:extLst>
              <a:ext uri="{FF2B5EF4-FFF2-40B4-BE49-F238E27FC236}">
                <a16:creationId xmlns:a16="http://schemas.microsoft.com/office/drawing/2014/main" id="{8FFD68BD-B39F-4842-B618-851B114FD86F}"/>
              </a:ext>
            </a:extLst>
          </p:cNvPr>
          <p:cNvPicPr>
            <a:picLocks noChangeAspect="1"/>
          </p:cNvPicPr>
          <p:nvPr/>
        </p:nvPicPr>
        <p:blipFill>
          <a:blip r:embed="rId3"/>
          <a:stretch>
            <a:fillRect/>
          </a:stretch>
        </p:blipFill>
        <p:spPr>
          <a:xfrm>
            <a:off x="0" y="0"/>
            <a:ext cx="9144000" cy="5513970"/>
          </a:xfrm>
          <a:prstGeom prst="rect">
            <a:avLst/>
          </a:prstGeom>
        </p:spPr>
      </p:pic>
    </p:spTree>
    <p:extLst>
      <p:ext uri="{BB962C8B-B14F-4D97-AF65-F5344CB8AC3E}">
        <p14:creationId xmlns:p14="http://schemas.microsoft.com/office/powerpoint/2010/main" val="36002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1D12DA99-D9DF-BD4E-9F0F-5D04FB02F407}"/>
              </a:ext>
            </a:extLst>
          </p:cNvPr>
          <p:cNvPicPr>
            <a:picLocks noChangeAspect="1"/>
          </p:cNvPicPr>
          <p:nvPr/>
        </p:nvPicPr>
        <p:blipFill>
          <a:blip r:embed="rId2"/>
          <a:stretch>
            <a:fillRect/>
          </a:stretch>
        </p:blipFill>
        <p:spPr>
          <a:xfrm>
            <a:off x="663879" y="0"/>
            <a:ext cx="8016658" cy="6012494"/>
          </a:xfrm>
          <a:prstGeom prst="rect">
            <a:avLst/>
          </a:prstGeom>
        </p:spPr>
      </p:pic>
      <p:sp>
        <p:nvSpPr>
          <p:cNvPr id="6" name="TextBox 5">
            <a:extLst>
              <a:ext uri="{FF2B5EF4-FFF2-40B4-BE49-F238E27FC236}">
                <a16:creationId xmlns:a16="http://schemas.microsoft.com/office/drawing/2014/main" id="{615F774B-D1F1-AE4E-ACFC-EAC8705D7858}"/>
              </a:ext>
            </a:extLst>
          </p:cNvPr>
          <p:cNvSpPr txBox="1"/>
          <p:nvPr/>
        </p:nvSpPr>
        <p:spPr>
          <a:xfrm>
            <a:off x="789140" y="6012494"/>
            <a:ext cx="7690981" cy="646331"/>
          </a:xfrm>
          <a:prstGeom prst="rect">
            <a:avLst/>
          </a:prstGeom>
          <a:noFill/>
        </p:spPr>
        <p:txBody>
          <a:bodyPr wrap="square" rtlCol="0">
            <a:spAutoFit/>
          </a:bodyPr>
          <a:lstStyle/>
          <a:p>
            <a:r>
              <a:rPr lang="en-US" dirty="0"/>
              <a:t>So there is overlap in these two measurements across each species, but clearly some differentiation in measurement distribution</a:t>
            </a:r>
          </a:p>
        </p:txBody>
      </p:sp>
    </p:spTree>
    <p:extLst>
      <p:ext uri="{BB962C8B-B14F-4D97-AF65-F5344CB8AC3E}">
        <p14:creationId xmlns:p14="http://schemas.microsoft.com/office/powerpoint/2010/main" val="406230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756557" y="1235433"/>
            <a:ext cx="7886700" cy="5125875"/>
          </a:xfrm>
        </p:spPr>
        <p:txBody>
          <a:bodyPr>
            <a:normAutofit/>
          </a:bodyPr>
          <a:lstStyle/>
          <a:p>
            <a:pPr marL="0" indent="0">
              <a:buNone/>
            </a:pPr>
            <a:r>
              <a:rPr lang="en-US" sz="2400" dirty="0"/>
              <a:t>In the Bayesian perspective we view </a:t>
            </a:r>
            <a:r>
              <a:rPr lang="en-US" sz="2400" dirty="0" err="1"/>
              <a:t>θ</a:t>
            </a:r>
            <a:r>
              <a:rPr lang="en-US" sz="2400" dirty="0"/>
              <a:t> as chosen from a random variable </a:t>
            </a:r>
            <a:r>
              <a:rPr lang="en-US" sz="2400" b="1" dirty="0" err="1"/>
              <a:t>θ</a:t>
            </a:r>
            <a:r>
              <a:rPr lang="en-US" sz="2400" dirty="0"/>
              <a:t> with </a:t>
            </a:r>
            <a:r>
              <a:rPr lang="en-US" sz="2400" dirty="0" err="1"/>
              <a:t>P</a:t>
            </a:r>
            <a:r>
              <a:rPr lang="en-US" sz="2400" baseline="-25000" dirty="0" err="1"/>
              <a:t>θ</a:t>
            </a:r>
            <a:r>
              <a:rPr lang="en-US" sz="2400" dirty="0"/>
              <a:t>(</a:t>
            </a:r>
            <a:r>
              <a:rPr lang="en-US" sz="2400" b="1" dirty="0"/>
              <a:t>X</a:t>
            </a:r>
            <a:r>
              <a:rPr lang="en-US" sz="2400" dirty="0"/>
              <a:t>) giving the conditional distribution of </a:t>
            </a:r>
            <a:r>
              <a:rPr lang="en-US" sz="2400" b="1" dirty="0"/>
              <a:t>X</a:t>
            </a:r>
            <a:r>
              <a:rPr lang="en-US" sz="2400" dirty="0"/>
              <a:t> given </a:t>
            </a:r>
            <a:r>
              <a:rPr lang="en-US" sz="2400" b="1" dirty="0" err="1"/>
              <a:t>θ</a:t>
            </a:r>
            <a:r>
              <a:rPr lang="en-US" sz="2400" dirty="0"/>
              <a:t> = </a:t>
            </a:r>
            <a:r>
              <a:rPr lang="en-US" sz="2400" dirty="0" err="1"/>
              <a:t>θ</a:t>
            </a:r>
            <a:r>
              <a:rPr lang="en-US" sz="2400" dirty="0"/>
              <a:t> and </a:t>
            </a:r>
          </a:p>
          <a:p>
            <a:pPr marL="0" indent="0">
              <a:buNone/>
            </a:pPr>
            <a:r>
              <a:rPr lang="en-US" sz="2400" dirty="0"/>
              <a:t>R(</a:t>
            </a:r>
            <a:r>
              <a:rPr lang="en-US" sz="2400" dirty="0" err="1"/>
              <a:t>θ</a:t>
            </a:r>
            <a:r>
              <a:rPr lang="en-US" sz="2400" dirty="0"/>
              <a:t>, 𝛿) = E[l(</a:t>
            </a:r>
            <a:r>
              <a:rPr lang="en-US" sz="2400" dirty="0" err="1"/>
              <a:t>θ</a:t>
            </a:r>
            <a:r>
              <a:rPr lang="en-US" sz="2400" dirty="0"/>
              <a:t>, 𝛿(</a:t>
            </a:r>
            <a:r>
              <a:rPr lang="en-US" sz="2400" b="1" dirty="0"/>
              <a:t>X</a:t>
            </a:r>
            <a:r>
              <a:rPr lang="en-US" sz="2400" dirty="0"/>
              <a:t>)) | </a:t>
            </a:r>
            <a:r>
              <a:rPr lang="en-US" sz="2400" b="1" dirty="0" err="1"/>
              <a:t>θ</a:t>
            </a:r>
            <a:r>
              <a:rPr lang="en-US" sz="2400" dirty="0"/>
              <a:t> = </a:t>
            </a:r>
            <a:r>
              <a:rPr lang="en-US" sz="2400" dirty="0" err="1"/>
              <a:t>θ</a:t>
            </a:r>
            <a:r>
              <a:rPr lang="en-US" sz="2400" dirty="0"/>
              <a:t>]  is the expected loss if the decision rule is 𝛿 and </a:t>
            </a:r>
            <a:r>
              <a:rPr lang="en-US" sz="2400" b="1" dirty="0" err="1"/>
              <a:t>θ</a:t>
            </a:r>
            <a:r>
              <a:rPr lang="en-US" sz="2400" dirty="0"/>
              <a:t> = </a:t>
            </a:r>
            <a:r>
              <a:rPr lang="en-US" sz="2400" dirty="0" err="1"/>
              <a:t>θ</a:t>
            </a:r>
            <a:endParaRPr lang="en-US" sz="2400" dirty="0"/>
          </a:p>
          <a:p>
            <a:pPr marL="0" indent="0">
              <a:buNone/>
            </a:pPr>
            <a:r>
              <a:rPr lang="en-US" sz="2400" dirty="0"/>
              <a:t>Taking the expected loss across the distribution of </a:t>
            </a:r>
            <a:r>
              <a:rPr lang="en-US" sz="2400" b="1" dirty="0" err="1"/>
              <a:t>θ</a:t>
            </a:r>
            <a:r>
              <a:rPr lang="en-US" sz="2400" b="1" dirty="0"/>
              <a:t> </a:t>
            </a:r>
            <a:r>
              <a:rPr lang="en-US" sz="2400" dirty="0"/>
              <a:t>gives the Bayes risk </a:t>
            </a:r>
          </a:p>
          <a:p>
            <a:pPr marL="0" indent="0">
              <a:buNone/>
            </a:pPr>
            <a:r>
              <a:rPr lang="en-US" sz="2400" dirty="0"/>
              <a:t>r(𝛿) = E[R(</a:t>
            </a:r>
            <a:r>
              <a:rPr lang="en-US" sz="2400" b="1" dirty="0" err="1"/>
              <a:t>θ</a:t>
            </a:r>
            <a:r>
              <a:rPr lang="en-US" sz="2400" dirty="0"/>
              <a:t>, 𝛿)] = E[ E[l(</a:t>
            </a:r>
            <a:r>
              <a:rPr lang="en-US" sz="2400" dirty="0" err="1"/>
              <a:t>θ</a:t>
            </a:r>
            <a:r>
              <a:rPr lang="en-US" sz="2400" dirty="0"/>
              <a:t>, 𝛿(</a:t>
            </a:r>
            <a:r>
              <a:rPr lang="en-US" sz="2400" b="1" dirty="0"/>
              <a:t>X</a:t>
            </a:r>
            <a:r>
              <a:rPr lang="en-US" sz="2400" dirty="0"/>
              <a:t>)) | </a:t>
            </a:r>
            <a:r>
              <a:rPr lang="en-US" sz="2400" b="1" dirty="0" err="1"/>
              <a:t>θ</a:t>
            </a:r>
            <a:r>
              <a:rPr lang="en-US" sz="2400" dirty="0"/>
              <a:t> = </a:t>
            </a:r>
            <a:r>
              <a:rPr lang="en-US" sz="2400" dirty="0" err="1"/>
              <a:t>θ</a:t>
            </a:r>
            <a:r>
              <a:rPr lang="en-US" sz="2400" dirty="0"/>
              <a:t>]] =  E[l(</a:t>
            </a:r>
            <a:r>
              <a:rPr lang="en-US" sz="2400" b="1" dirty="0" err="1"/>
              <a:t>θ</a:t>
            </a:r>
            <a:r>
              <a:rPr lang="en-US" sz="2400" dirty="0"/>
              <a:t>, 𝛿(</a:t>
            </a:r>
            <a:r>
              <a:rPr lang="en-US" sz="2400" b="1" dirty="0"/>
              <a:t>X</a:t>
            </a:r>
            <a:r>
              <a:rPr lang="en-US" sz="2400" dirty="0"/>
              <a:t>))] </a:t>
            </a:r>
          </a:p>
          <a:p>
            <a:pPr marL="0" indent="0">
              <a:buNone/>
            </a:pPr>
            <a:r>
              <a:rPr lang="en-US" sz="2400" dirty="0"/>
              <a:t>If there is a rule 𝛿* which minimizes the Bayes risk it is called a </a:t>
            </a:r>
            <a:r>
              <a:rPr lang="en-US" sz="2400" i="1" dirty="0"/>
              <a:t>Bayes rule</a:t>
            </a:r>
          </a:p>
          <a:p>
            <a:pPr marL="0" indent="0">
              <a:buNone/>
            </a:pPr>
            <a:r>
              <a:rPr lang="en-US" sz="2400" dirty="0"/>
              <a:t> r(𝛿*) = min</a:t>
            </a:r>
            <a:r>
              <a:rPr lang="en-US" sz="2400" baseline="-25000" dirty="0"/>
              <a:t>𝛿</a:t>
            </a:r>
            <a:r>
              <a:rPr lang="en-US" sz="2400" dirty="0"/>
              <a:t> r(𝛿) </a:t>
            </a:r>
          </a:p>
          <a:p>
            <a:pPr marL="0" indent="0">
              <a:buNone/>
            </a:pPr>
            <a:endParaRPr lang="en-US" sz="2400" dirty="0"/>
          </a:p>
        </p:txBody>
      </p:sp>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229992"/>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Remember from last week: </a:t>
            </a:r>
          </a:p>
        </p:txBody>
      </p:sp>
    </p:spTree>
    <p:extLst>
      <p:ext uri="{BB962C8B-B14F-4D97-AF65-F5344CB8AC3E}">
        <p14:creationId xmlns:p14="http://schemas.microsoft.com/office/powerpoint/2010/main" val="24444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870857"/>
                <a:ext cx="7886700" cy="5125875"/>
              </a:xfrm>
            </p:spPr>
            <p:txBody>
              <a:bodyPr>
                <a:normAutofit fontScale="85000" lnSpcReduction="20000"/>
              </a:bodyPr>
              <a:lstStyle/>
              <a:p>
                <a:pPr marL="0" indent="0">
                  <a:buNone/>
                </a:pPr>
                <a:r>
                  <a:rPr lang="en-US" sz="2400" dirty="0"/>
                  <a:t>Here we think of parameter </a:t>
                </a:r>
                <a:r>
                  <a:rPr lang="en-US" sz="2400" dirty="0" err="1"/>
                  <a:t>θ</a:t>
                </a:r>
                <a:r>
                  <a:rPr lang="en-US" sz="2400" dirty="0"/>
                  <a:t> as specifying which species an individual is- 𝚯 = {1, 2, 3}  where 1 = </a:t>
                </a:r>
                <a:r>
                  <a:rPr lang="en-US" sz="2400" i="1" dirty="0"/>
                  <a:t>I. </a:t>
                </a:r>
                <a:r>
                  <a:rPr lang="en-US" sz="2400" i="1" dirty="0" err="1"/>
                  <a:t>setosa</a:t>
                </a:r>
                <a:r>
                  <a:rPr lang="en-US" sz="2400" dirty="0"/>
                  <a:t>, 2 = </a:t>
                </a:r>
                <a:r>
                  <a:rPr lang="en-US" sz="2400" i="1" dirty="0"/>
                  <a:t>I. versicolor</a:t>
                </a:r>
                <a:r>
                  <a:rPr lang="en-US" sz="2400" dirty="0"/>
                  <a:t>, 3 = </a:t>
                </a:r>
                <a:r>
                  <a:rPr lang="en-US" sz="2400" i="1" dirty="0"/>
                  <a:t>I. virginica</a:t>
                </a:r>
              </a:p>
              <a:p>
                <a:pPr marL="0" indent="0">
                  <a:buNone/>
                </a:pPr>
                <a:r>
                  <a:rPr lang="en-US" sz="2400" dirty="0"/>
                  <a:t>We use the 0-1 loss function and let</a:t>
                </a:r>
              </a:p>
              <a:p>
                <a:pPr marL="0" indent="0">
                  <a:buNone/>
                </a:pPr>
                <a:r>
                  <a:rPr lang="en-US" sz="2400" dirty="0"/>
                  <a:t> p(</a:t>
                </a:r>
                <a:r>
                  <a:rPr lang="en-US" sz="2400" b="1" dirty="0"/>
                  <a:t>x</a:t>
                </a:r>
                <a:r>
                  <a:rPr lang="en-US" sz="2400" dirty="0"/>
                  <a:t>, </a:t>
                </a:r>
                <a:r>
                  <a:rPr lang="en-US" sz="2400" dirty="0" err="1"/>
                  <a:t>θ</a:t>
                </a:r>
                <a:r>
                  <a:rPr lang="en-US" sz="2400" dirty="0"/>
                  <a:t>) be the probability density for </a:t>
                </a:r>
                <a:r>
                  <a:rPr lang="en-US" sz="2400" b="1" dirty="0"/>
                  <a:t>X</a:t>
                </a:r>
                <a:r>
                  <a:rPr lang="en-US" sz="2400" dirty="0"/>
                  <a:t> for each </a:t>
                </a:r>
                <a:r>
                  <a:rPr lang="en-US" sz="2400" dirty="0" err="1"/>
                  <a:t>θ</a:t>
                </a:r>
                <a:r>
                  <a:rPr lang="en-US" sz="2400" dirty="0"/>
                  <a:t> and choose a prior probability density for the discrete values of </a:t>
                </a:r>
                <a:r>
                  <a:rPr lang="en-US" sz="2400" dirty="0" err="1"/>
                  <a:t>θ</a:t>
                </a:r>
                <a:r>
                  <a:rPr lang="en-US" sz="2400" dirty="0"/>
                  <a:t> </a:t>
                </a:r>
              </a:p>
              <a:p>
                <a:pPr marL="0" indent="0">
                  <a:buNone/>
                </a:pPr>
                <a:r>
                  <a:rPr lang="en-US" sz="2400" dirty="0"/>
                  <a:t>𝜋</a:t>
                </a:r>
                <a:r>
                  <a:rPr lang="en-US" sz="2400" baseline="-25000" dirty="0" err="1"/>
                  <a:t>i</a:t>
                </a:r>
                <a:r>
                  <a:rPr lang="en-US" sz="2400" dirty="0"/>
                  <a:t>=P[</a:t>
                </a:r>
                <a:r>
                  <a:rPr lang="en-US" sz="2400" b="1" dirty="0" err="1"/>
                  <a:t>θ</a:t>
                </a:r>
                <a:r>
                  <a:rPr lang="en-US" sz="2400" dirty="0"/>
                  <a:t> = </a:t>
                </a:r>
                <a:r>
                  <a:rPr lang="en-US" sz="2400" dirty="0" err="1"/>
                  <a:t>θ</a:t>
                </a:r>
                <a:r>
                  <a:rPr lang="en-US" sz="2400" i="1" dirty="0" err="1"/>
                  <a:t>i</a:t>
                </a:r>
                <a:r>
                  <a:rPr lang="en-US" sz="2400" dirty="0"/>
                  <a:t>]   where </a:t>
                </a:r>
                <a:r>
                  <a:rPr lang="en-US" sz="2400" dirty="0" err="1"/>
                  <a:t>Σ</a:t>
                </a:r>
                <a:r>
                  <a:rPr lang="en-US" sz="2400" dirty="0"/>
                  <a:t> 𝜋</a:t>
                </a:r>
                <a:r>
                  <a:rPr lang="en-US" sz="2400" baseline="-25000" dirty="0" err="1"/>
                  <a:t>i</a:t>
                </a:r>
                <a:r>
                  <a:rPr lang="en-US" sz="2400" baseline="-25000" dirty="0"/>
                  <a:t> </a:t>
                </a:r>
                <a:r>
                  <a:rPr lang="en-US" sz="2400" dirty="0"/>
                  <a:t>= 1</a:t>
                </a:r>
              </a:p>
              <a:p>
                <a:pPr marL="0" indent="0">
                  <a:buNone/>
                </a:pPr>
                <a:r>
                  <a:rPr lang="en-US" sz="2400" dirty="0"/>
                  <a:t>Then by Bayes the posterior probability is </a:t>
                </a:r>
              </a:p>
              <a:p>
                <a:pPr marL="0" indent="0">
                  <a:buNone/>
                </a:pPr>
                <a14:m>
                  <m:oMath xmlns:m="http://schemas.openxmlformats.org/officeDocument/2006/math">
                    <m:r>
                      <a:rPr lang="en-US" sz="2400" b="1" i="1">
                        <a:latin typeface="Cambria Math" panose="02040503050406030204" pitchFamily="18" charset="0"/>
                      </a:rPr>
                      <m:t>𝑷</m:t>
                    </m:r>
                    <m:r>
                      <a:rPr lang="en-US" sz="2400" b="1" i="1">
                        <a:latin typeface="Cambria Math" panose="02040503050406030204" pitchFamily="18" charset="0"/>
                      </a:rPr>
                      <m:t>[</m:t>
                    </m:r>
                    <m:r>
                      <a:rPr lang="en-US" sz="2400" b="1" i="1">
                        <a:latin typeface="Cambria Math" panose="02040503050406030204" pitchFamily="18" charset="0"/>
                        <a:ea typeface="Cambria Math" panose="02040503050406030204" pitchFamily="18" charset="0"/>
                      </a:rPr>
                      <m:t>𝜽</m:t>
                    </m:r>
                    <m:r>
                      <a:rPr lang="en-US" sz="2400" b="1" i="1">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𝜽</m:t>
                        </m:r>
                      </m:e>
                      <m:sub>
                        <m:r>
                          <a:rPr lang="en-US" sz="2400" b="1" i="1">
                            <a:latin typeface="Cambria Math" panose="02040503050406030204" pitchFamily="18" charset="0"/>
                            <a:ea typeface="Cambria Math" panose="02040503050406030204" pitchFamily="18" charset="0"/>
                          </a:rPr>
                          <m:t>𝒊</m:t>
                        </m:r>
                      </m:sub>
                    </m:sSub>
                  </m:oMath>
                </a14:m>
                <a:r>
                  <a:rPr lang="en-US" sz="2400" b="1" dirty="0"/>
                  <a:t> | X = </a:t>
                </a:r>
                <a:r>
                  <a:rPr lang="en-US" sz="2400" i="1" dirty="0"/>
                  <a:t>x</a:t>
                </a:r>
                <a:r>
                  <a:rPr lang="en-US" sz="2400" b="1" dirty="0"/>
                  <a:t>] </a:t>
                </a:r>
                <a14:m>
                  <m:oMath xmlns:m="http://schemas.openxmlformats.org/officeDocument/2006/math">
                    <m:r>
                      <a:rPr lang="en-US" sz="2400" b="1" i="1" dirty="0">
                        <a:latin typeface="Cambria Math" panose="02040503050406030204" pitchFamily="18" charset="0"/>
                      </a:rPr>
                      <m:t>=</m:t>
                    </m:r>
                    <m:f>
                      <m:fPr>
                        <m:ctrlPr>
                          <a:rPr lang="en-US" sz="2400" b="1" i="1" dirty="0">
                            <a:latin typeface="Cambria Math" panose="02040503050406030204" pitchFamily="18" charset="0"/>
                          </a:rPr>
                        </m:ctrlPr>
                      </m:fPr>
                      <m:num>
                        <m:sSub>
                          <m:sSubPr>
                            <m:ctrlPr>
                              <a:rPr lang="en-US" sz="2400" b="1" i="1" dirty="0">
                                <a:latin typeface="Cambria Math" panose="02040503050406030204" pitchFamily="18" charset="0"/>
                                <a:ea typeface="Cambria Math" panose="02040503050406030204" pitchFamily="18" charset="0"/>
                              </a:rPr>
                            </m:ctrlPr>
                          </m:sSubPr>
                          <m:e>
                            <m:r>
                              <a:rPr lang="en-US" sz="2400" b="1" i="1" dirty="0">
                                <a:latin typeface="Cambria Math" panose="02040503050406030204" pitchFamily="18" charset="0"/>
                                <a:ea typeface="Cambria Math" panose="02040503050406030204" pitchFamily="18" charset="0"/>
                              </a:rPr>
                              <m:t>𝝅</m:t>
                            </m:r>
                          </m:e>
                          <m:sub>
                            <m:r>
                              <a:rPr lang="en-US" sz="2400" b="1" i="1" dirty="0">
                                <a:latin typeface="Cambria Math" panose="02040503050406030204" pitchFamily="18" charset="0"/>
                                <a:ea typeface="Cambria Math" panose="02040503050406030204" pitchFamily="18" charset="0"/>
                              </a:rPr>
                              <m:t>𝒊</m:t>
                            </m:r>
                          </m:sub>
                        </m:sSub>
                        <m:r>
                          <a:rPr lang="en-US" sz="2400" b="1" i="1" dirty="0">
                            <a:latin typeface="Cambria Math" panose="02040503050406030204" pitchFamily="18" charset="0"/>
                            <a:ea typeface="Cambria Math" panose="02040503050406030204" pitchFamily="18" charset="0"/>
                          </a:rPr>
                          <m:t>𝒑</m:t>
                        </m:r>
                        <m:r>
                          <a:rPr lang="en-US" sz="2400" b="1"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𝑥</m:t>
                        </m:r>
                        <m:r>
                          <a:rPr lang="en-US" sz="2400" i="1" dirty="0">
                            <a:latin typeface="Cambria Math" panose="02040503050406030204" pitchFamily="18" charset="0"/>
                            <a:ea typeface="Cambria Math" panose="02040503050406030204" pitchFamily="18" charset="0"/>
                          </a:rPr>
                          <m:t>,</m:t>
                        </m:r>
                        <m:sSub>
                          <m:sSubPr>
                            <m:ctrlPr>
                              <a:rPr lang="en-US" sz="2400" i="1" dirty="0">
                                <a:latin typeface="Cambria Math" panose="02040503050406030204" pitchFamily="18"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𝜃</m:t>
                            </m:r>
                          </m:e>
                          <m:sub>
                            <m:r>
                              <a:rPr lang="en-US" sz="2400" i="1" dirty="0">
                                <a:latin typeface="Cambria Math" panose="02040503050406030204" pitchFamily="18" charset="0"/>
                                <a:ea typeface="Cambria Math" panose="02040503050406030204" pitchFamily="18" charset="0"/>
                              </a:rPr>
                              <m:t>𝑖</m:t>
                            </m:r>
                          </m:sub>
                        </m:sSub>
                        <m:r>
                          <a:rPr lang="en-US" sz="2400" i="1" dirty="0">
                            <a:latin typeface="Cambria Math" panose="02040503050406030204" pitchFamily="18" charset="0"/>
                            <a:ea typeface="Cambria Math" panose="02040503050406030204" pitchFamily="18" charset="0"/>
                          </a:rPr>
                          <m:t>)</m:t>
                        </m:r>
                      </m:num>
                      <m:den>
                        <m:nary>
                          <m:naryPr>
                            <m:chr m:val="∑"/>
                            <m:supHide m:val="on"/>
                            <m:ctrlPr>
                              <a:rPr lang="en-US" sz="2400" b="1" i="1" dirty="0">
                                <a:latin typeface="Cambria Math" panose="02040503050406030204" pitchFamily="18" charset="0"/>
                              </a:rPr>
                            </m:ctrlPr>
                          </m:naryPr>
                          <m:sub>
                            <m:r>
                              <m:rPr>
                                <m:brk m:alnAt="7"/>
                              </m:rPr>
                              <a:rPr lang="en-US" sz="2400" b="1" i="1" dirty="0">
                                <a:latin typeface="Cambria Math" panose="02040503050406030204" pitchFamily="18" charset="0"/>
                              </a:rPr>
                              <m:t>𝒋</m:t>
                            </m:r>
                          </m:sub>
                          <m:sup/>
                          <m:e>
                            <m:sSub>
                              <m:sSubPr>
                                <m:ctrlPr>
                                  <a:rPr lang="en-US" sz="2400" b="1" i="1" dirty="0">
                                    <a:latin typeface="Cambria Math" panose="02040503050406030204" pitchFamily="18" charset="0"/>
                                  </a:rPr>
                                </m:ctrlPr>
                              </m:sSubPr>
                              <m:e>
                                <m:r>
                                  <a:rPr lang="en-US" sz="2400" b="1" i="1" dirty="0">
                                    <a:latin typeface="Cambria Math" panose="02040503050406030204" pitchFamily="18" charset="0"/>
                                    <a:ea typeface="Cambria Math" panose="02040503050406030204" pitchFamily="18" charset="0"/>
                                  </a:rPr>
                                  <m:t>𝝅</m:t>
                                </m:r>
                              </m:e>
                              <m:sub>
                                <m:r>
                                  <a:rPr lang="en-US" sz="2400" b="1" i="1" dirty="0">
                                    <a:latin typeface="Cambria Math" panose="02040503050406030204" pitchFamily="18" charset="0"/>
                                  </a:rPr>
                                  <m:t>𝒋</m:t>
                                </m:r>
                              </m:sub>
                            </m:sSub>
                            <m:r>
                              <a:rPr lang="en-US" sz="2400" b="1" i="1" dirty="0">
                                <a:latin typeface="Cambria Math" panose="02040503050406030204" pitchFamily="18" charset="0"/>
                              </a:rPr>
                              <m:t>𝒑</m:t>
                            </m:r>
                            <m:r>
                              <a:rPr lang="en-US" sz="2400" b="1" i="1" dirty="0">
                                <a:latin typeface="Cambria Math" panose="02040503050406030204" pitchFamily="18" charset="0"/>
                              </a:rPr>
                              <m:t>(</m:t>
                            </m:r>
                            <m:r>
                              <a:rPr lang="en-US" sz="2400" b="1" i="1" dirty="0">
                                <a:latin typeface="Cambria Math" panose="02040503050406030204" pitchFamily="18" charset="0"/>
                              </a:rPr>
                              <m:t>𝒙</m:t>
                            </m:r>
                            <m:r>
                              <a:rPr lang="en-US" sz="2400" b="1" i="1" dirty="0">
                                <a:latin typeface="Cambria Math" panose="02040503050406030204" pitchFamily="18" charset="0"/>
                              </a:rPr>
                              <m:t>,</m:t>
                            </m:r>
                            <m:sSub>
                              <m:sSubPr>
                                <m:ctrlPr>
                                  <a:rPr lang="en-US" sz="2400" b="1" i="1" dirty="0">
                                    <a:latin typeface="Cambria Math" panose="02040503050406030204" pitchFamily="18" charset="0"/>
                                  </a:rPr>
                                </m:ctrlPr>
                              </m:sSubPr>
                              <m:e>
                                <m:r>
                                  <a:rPr lang="en-US" sz="2400" b="1" i="1" dirty="0">
                                    <a:latin typeface="Cambria Math" panose="02040503050406030204" pitchFamily="18" charset="0"/>
                                    <a:ea typeface="Cambria Math" panose="02040503050406030204" pitchFamily="18" charset="0"/>
                                  </a:rPr>
                                  <m:t>𝜽</m:t>
                                </m:r>
                              </m:e>
                              <m:sub>
                                <m:r>
                                  <a:rPr lang="en-US" sz="2400" b="1" i="1" dirty="0">
                                    <a:latin typeface="Cambria Math" panose="02040503050406030204" pitchFamily="18" charset="0"/>
                                  </a:rPr>
                                  <m:t>𝒋</m:t>
                                </m:r>
                              </m:sub>
                            </m:sSub>
                            <m:r>
                              <a:rPr lang="en-US" sz="2400" b="1" i="1" dirty="0">
                                <a:latin typeface="Cambria Math" panose="02040503050406030204" pitchFamily="18" charset="0"/>
                              </a:rPr>
                              <m:t>)</m:t>
                            </m:r>
                          </m:e>
                        </m:nary>
                      </m:den>
                    </m:f>
                  </m:oMath>
                </a14:m>
                <a:endParaRPr lang="en-US" sz="2400" b="1" dirty="0"/>
              </a:p>
              <a:p>
                <a:pPr marL="0" indent="0">
                  <a:buNone/>
                </a:pPr>
                <a:r>
                  <a:rPr lang="en-US" sz="2400" dirty="0"/>
                  <a:t>We saw an optimal decision rule 𝛿*(x) (Bayes rule) would be choosing </a:t>
                </a:r>
              </a:p>
              <a:p>
                <a:pPr marL="0" indent="0">
                  <a:buNone/>
                </a:pPr>
                <a:r>
                  <a:rPr lang="en-US" sz="2400" dirty="0"/>
                  <a:t>r(𝛿*(x)|x) = min </a:t>
                </a:r>
                <a:r>
                  <a:rPr lang="en-US" sz="2400" baseline="-25000" dirty="0"/>
                  <a:t>0≦j≦p</a:t>
                </a:r>
                <a:r>
                  <a:rPr lang="en-US" sz="2400" dirty="0"/>
                  <a:t> r(</a:t>
                </a:r>
                <a:r>
                  <a:rPr lang="en-US" sz="2400" dirty="0" err="1"/>
                  <a:t>a</a:t>
                </a:r>
                <a:r>
                  <a:rPr lang="en-US" sz="2400" baseline="-25000" dirty="0" err="1"/>
                  <a:t>i</a:t>
                </a:r>
                <a:r>
                  <a:rPr lang="en-US" sz="2400" dirty="0" err="1"/>
                  <a:t>|x</a:t>
                </a:r>
                <a:r>
                  <a:rPr lang="en-US" sz="2400" dirty="0"/>
                  <a:t>) </a:t>
                </a:r>
              </a:p>
              <a:p>
                <a:pPr marL="0" indent="0">
                  <a:buNone/>
                </a:pPr>
                <a:r>
                  <a:rPr lang="en-US" sz="2400" dirty="0"/>
                  <a:t>And this means maximizing the posterior probability </a:t>
                </a:r>
              </a:p>
              <a:p>
                <a:pPr marL="0" indent="0">
                  <a:buNone/>
                </a:pPr>
                <a:endParaRPr lang="en-US" sz="2400" dirty="0"/>
              </a:p>
              <a:p>
                <a:pPr marL="0" indent="0">
                  <a:buNone/>
                </a:pPr>
                <a:endParaRPr lang="en-US" sz="2400" dirty="0"/>
              </a:p>
              <a:p>
                <a:pPr marL="0" indent="0">
                  <a:buNone/>
                </a:pPr>
                <a:r>
                  <a:rPr lang="en-US" sz="2400" dirty="0"/>
                  <a:t>So the optimal choice of group </a:t>
                </a:r>
                <a:r>
                  <a:rPr lang="en-US" sz="2400" dirty="0" err="1"/>
                  <a:t>i</a:t>
                </a:r>
                <a:r>
                  <a:rPr lang="en-US" sz="2400" dirty="0"/>
                  <a:t> to assign a new observation to is the </a:t>
                </a:r>
                <a:r>
                  <a:rPr lang="en-US" sz="2400" dirty="0" err="1"/>
                  <a:t>i</a:t>
                </a:r>
                <a:r>
                  <a:rPr lang="en-US" sz="2400" dirty="0"/>
                  <a:t> which maximizes this for the observed value x. </a:t>
                </a:r>
              </a:p>
              <a:p>
                <a:pPr marL="0" indent="0">
                  <a:buNone/>
                </a:pPr>
                <a:endParaRPr lang="en-US" sz="2400" b="1" dirty="0"/>
              </a:p>
              <a:p>
                <a:pPr marL="0" indent="0">
                  <a:buNone/>
                </a:pPr>
                <a:endParaRPr lang="en-US" sz="2400" dirty="0"/>
              </a:p>
            </p:txBody>
          </p:sp>
        </mc:Choice>
        <mc:Fallback xmlns="">
          <p:sp>
            <p:nvSpPr>
              <p:cNvPr id="3" name="Content Placeholder 2">
                <a:extLst>
                  <a:ext uri="{FF2B5EF4-FFF2-40B4-BE49-F238E27FC236}">
                    <a16:creationId xmlns:a16="http://schemas.microsoft.com/office/drawing/2014/main" id="{545C25C1-3AF7-0540-B135-11A502FA9B05}"/>
                  </a:ext>
                </a:extLst>
              </p:cNvPr>
              <p:cNvSpPr>
                <a:spLocks noGrp="1" noRot="1" noChangeAspect="1" noMove="1" noResize="1" noEditPoints="1" noAdjustHandles="1" noChangeArrowheads="1" noChangeShapeType="1" noTextEdit="1"/>
              </p:cNvSpPr>
              <p:nvPr>
                <p:ph idx="1"/>
              </p:nvPr>
            </p:nvSpPr>
            <p:spPr>
              <a:xfrm>
                <a:off x="628650" y="870857"/>
                <a:ext cx="7886700" cy="5125875"/>
              </a:xfrm>
              <a:blipFill>
                <a:blip r:embed="rId2"/>
                <a:stretch>
                  <a:fillRect l="-804" t="-197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D77C6D7-F992-C744-BB51-9FF0AE9B1B8B}"/>
              </a:ext>
            </a:extLst>
          </p:cNvPr>
          <p:cNvSpPr txBox="1">
            <a:spLocks/>
          </p:cNvSpPr>
          <p:nvPr/>
        </p:nvSpPr>
        <p:spPr>
          <a:xfrm>
            <a:off x="884464" y="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(1):</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05F34E8-54DA-E341-97F0-C47F79BEF7A2}"/>
                  </a:ext>
                </a:extLst>
              </p:cNvPr>
              <p:cNvSpPr/>
              <p:nvPr/>
            </p:nvSpPr>
            <p:spPr>
              <a:xfrm>
                <a:off x="2359125" y="4567690"/>
                <a:ext cx="3452951" cy="578556"/>
              </a:xfrm>
              <a:prstGeom prst="rect">
                <a:avLst/>
              </a:prstGeom>
            </p:spPr>
            <p:txBody>
              <a:bodyPr wrap="square">
                <a:spAutoFit/>
              </a:bodyPr>
              <a:lstStyle/>
              <a:p>
                <a14:m>
                  <m:oMath xmlns:m="http://schemas.openxmlformats.org/officeDocument/2006/math">
                    <m:r>
                      <a:rPr lang="en-US" b="1" i="1">
                        <a:latin typeface="Cambria Math" panose="02040503050406030204" pitchFamily="18" charset="0"/>
                      </a:rPr>
                      <m:t>𝑷</m:t>
                    </m:r>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𝜽</m:t>
                    </m:r>
                    <m:r>
                      <a:rPr lang="en-US" b="1" i="1">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𝜽</m:t>
                        </m:r>
                      </m:e>
                      <m:sub>
                        <m:r>
                          <a:rPr lang="en-US" b="1" i="1">
                            <a:latin typeface="Cambria Math" panose="02040503050406030204" pitchFamily="18" charset="0"/>
                            <a:ea typeface="Cambria Math" panose="02040503050406030204" pitchFamily="18" charset="0"/>
                          </a:rPr>
                          <m:t>𝒊</m:t>
                        </m:r>
                      </m:sub>
                    </m:sSub>
                  </m:oMath>
                </a14:m>
                <a:r>
                  <a:rPr lang="en-US" b="1" dirty="0"/>
                  <a:t> | X = </a:t>
                </a:r>
                <a:r>
                  <a:rPr lang="en-US" i="1" dirty="0"/>
                  <a:t>x</a:t>
                </a:r>
                <a:r>
                  <a:rPr lang="en-US" b="1" dirty="0"/>
                  <a:t>] </a:t>
                </a:r>
                <a14:m>
                  <m:oMath xmlns:m="http://schemas.openxmlformats.org/officeDocument/2006/math">
                    <m:r>
                      <a:rPr lang="en-US" b="1" i="1" dirty="0">
                        <a:latin typeface="Cambria Math" panose="02040503050406030204" pitchFamily="18" charset="0"/>
                      </a:rPr>
                      <m:t>=</m:t>
                    </m:r>
                    <m:f>
                      <m:fPr>
                        <m:ctrlPr>
                          <a:rPr lang="en-US" b="1" i="1" dirty="0">
                            <a:latin typeface="Cambria Math" panose="02040503050406030204" pitchFamily="18" charset="0"/>
                          </a:rPr>
                        </m:ctrlPr>
                      </m:fPr>
                      <m:num>
                        <m:sSub>
                          <m:sSubPr>
                            <m:ctrlPr>
                              <a:rPr lang="en-US" b="1"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a:latin typeface="Cambria Math" panose="02040503050406030204" pitchFamily="18" charset="0"/>
                                <a:ea typeface="Cambria Math" panose="02040503050406030204" pitchFamily="18" charset="0"/>
                              </a:rPr>
                              <m:t>𝒊</m:t>
                            </m:r>
                          </m:sub>
                        </m:sSub>
                        <m:r>
                          <a:rPr lang="en-US" b="1" i="1" dirty="0">
                            <a:latin typeface="Cambria Math" panose="02040503050406030204" pitchFamily="18" charset="0"/>
                            <a:ea typeface="Cambria Math" panose="02040503050406030204" pitchFamily="18" charset="0"/>
                          </a:rPr>
                          <m:t>𝒑</m:t>
                        </m:r>
                        <m:r>
                          <a:rPr lang="en-US" b="1"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𝜃</m:t>
                            </m:r>
                          </m:e>
                          <m:sub>
                            <m:r>
                              <a:rPr lang="en-US" i="1" dirty="0">
                                <a:latin typeface="Cambria Math" panose="02040503050406030204" pitchFamily="18" charset="0"/>
                                <a:ea typeface="Cambria Math" panose="02040503050406030204" pitchFamily="18" charset="0"/>
                              </a:rPr>
                              <m:t>𝑖</m:t>
                            </m:r>
                          </m:sub>
                        </m:sSub>
                        <m:r>
                          <a:rPr lang="en-US" i="1" dirty="0">
                            <a:latin typeface="Cambria Math" panose="02040503050406030204" pitchFamily="18" charset="0"/>
                            <a:ea typeface="Cambria Math" panose="02040503050406030204" pitchFamily="18" charset="0"/>
                          </a:rPr>
                          <m:t>)</m:t>
                        </m:r>
                      </m:num>
                      <m:den>
                        <m:nary>
                          <m:naryPr>
                            <m:chr m:val="∑"/>
                            <m:supHide m:val="on"/>
                            <m:ctrlPr>
                              <a:rPr lang="en-US" b="1" i="1" dirty="0">
                                <a:latin typeface="Cambria Math" panose="02040503050406030204" pitchFamily="18" charset="0"/>
                              </a:rPr>
                            </m:ctrlPr>
                          </m:naryPr>
                          <m:sub>
                            <m:r>
                              <m:rPr>
                                <m:brk m:alnAt="7"/>
                              </m:rPr>
                              <a:rPr lang="en-US" b="1" i="1" dirty="0">
                                <a:latin typeface="Cambria Math" panose="02040503050406030204" pitchFamily="18" charset="0"/>
                              </a:rPr>
                              <m:t>𝒋</m:t>
                            </m:r>
                          </m:sub>
                          <m:sup/>
                          <m:e>
                            <m:sSub>
                              <m:sSubPr>
                                <m:ctrlPr>
                                  <a:rPr lang="en-US" b="1" i="1" dirty="0">
                                    <a:latin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𝝅</m:t>
                                </m:r>
                              </m:e>
                              <m:sub>
                                <m:r>
                                  <a:rPr lang="en-US" b="1" i="1" dirty="0">
                                    <a:latin typeface="Cambria Math" panose="02040503050406030204" pitchFamily="18" charset="0"/>
                                  </a:rPr>
                                  <m:t>𝒋</m:t>
                                </m:r>
                              </m:sub>
                            </m:sSub>
                            <m:r>
                              <a:rPr lang="en-US" b="1" i="1" dirty="0">
                                <a:latin typeface="Cambria Math" panose="02040503050406030204" pitchFamily="18" charset="0"/>
                              </a:rPr>
                              <m:t>𝒑</m:t>
                            </m:r>
                            <m:r>
                              <a:rPr lang="en-US" b="1" i="1" dirty="0">
                                <a:latin typeface="Cambria Math" panose="02040503050406030204" pitchFamily="18" charset="0"/>
                              </a:rPr>
                              <m:t>(</m:t>
                            </m:r>
                            <m:r>
                              <a:rPr lang="en-US" b="1" i="1" dirty="0">
                                <a:latin typeface="Cambria Math" panose="02040503050406030204" pitchFamily="18" charset="0"/>
                              </a:rPr>
                              <m:t>𝒙</m:t>
                            </m:r>
                            <m:r>
                              <a:rPr lang="en-US" b="1" i="1" dirty="0">
                                <a:latin typeface="Cambria Math" panose="02040503050406030204" pitchFamily="18" charset="0"/>
                              </a:rPr>
                              <m:t>,</m:t>
                            </m:r>
                            <m:sSub>
                              <m:sSubPr>
                                <m:ctrlPr>
                                  <a:rPr lang="en-US" b="1" i="1" dirty="0">
                                    <a:latin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𝜽</m:t>
                                </m:r>
                              </m:e>
                              <m:sub>
                                <m:r>
                                  <a:rPr lang="en-US" b="1" i="1" dirty="0">
                                    <a:latin typeface="Cambria Math" panose="02040503050406030204" pitchFamily="18" charset="0"/>
                                  </a:rPr>
                                  <m:t>𝒋</m:t>
                                </m:r>
                              </m:sub>
                            </m:sSub>
                            <m:r>
                              <a:rPr lang="en-US" b="1" i="1" dirty="0">
                                <a:latin typeface="Cambria Math" panose="02040503050406030204" pitchFamily="18" charset="0"/>
                              </a:rPr>
                              <m:t>)</m:t>
                            </m:r>
                          </m:e>
                        </m:nary>
                      </m:den>
                    </m:f>
                  </m:oMath>
                </a14:m>
                <a:endParaRPr lang="en-US" dirty="0"/>
              </a:p>
            </p:txBody>
          </p:sp>
        </mc:Choice>
        <mc:Fallback xmlns="">
          <p:sp>
            <p:nvSpPr>
              <p:cNvPr id="5" name="Rectangle 4">
                <a:extLst>
                  <a:ext uri="{FF2B5EF4-FFF2-40B4-BE49-F238E27FC236}">
                    <a16:creationId xmlns:a16="http://schemas.microsoft.com/office/drawing/2014/main" id="{A05F34E8-54DA-E341-97F0-C47F79BEF7A2}"/>
                  </a:ext>
                </a:extLst>
              </p:cNvPr>
              <p:cNvSpPr>
                <a:spLocks noRot="1" noChangeAspect="1" noMove="1" noResize="1" noEditPoints="1" noAdjustHandles="1" noChangeArrowheads="1" noChangeShapeType="1" noTextEdit="1"/>
              </p:cNvSpPr>
              <p:nvPr/>
            </p:nvSpPr>
            <p:spPr>
              <a:xfrm>
                <a:off x="2359125" y="4567690"/>
                <a:ext cx="3452951" cy="578556"/>
              </a:xfrm>
              <a:prstGeom prst="rect">
                <a:avLst/>
              </a:prstGeom>
              <a:blipFill>
                <a:blip r:embed="rId3"/>
                <a:stretch>
                  <a:fillRect t="-8511" b="-74468"/>
                </a:stretch>
              </a:blipFill>
            </p:spPr>
            <p:txBody>
              <a:bodyPr/>
              <a:lstStyle/>
              <a:p>
                <a:r>
                  <a:rPr lang="en-US">
                    <a:noFill/>
                  </a:rPr>
                  <a:t> </a:t>
                </a:r>
              </a:p>
            </p:txBody>
          </p:sp>
        </mc:Fallback>
      </mc:AlternateContent>
    </p:spTree>
    <p:extLst>
      <p:ext uri="{BB962C8B-B14F-4D97-AF65-F5344CB8AC3E}">
        <p14:creationId xmlns:p14="http://schemas.microsoft.com/office/powerpoint/2010/main" val="353919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628650" y="996117"/>
            <a:ext cx="7886700" cy="5125875"/>
          </a:xfrm>
        </p:spPr>
        <p:txBody>
          <a:bodyPr>
            <a:normAutofit/>
          </a:bodyPr>
          <a:lstStyle/>
          <a:p>
            <a:pPr marL="0" indent="0">
              <a:buNone/>
            </a:pPr>
            <a:r>
              <a:rPr lang="en-US" sz="2400" dirty="0"/>
              <a:t>So we need to choose a prior distribution 𝜋</a:t>
            </a:r>
            <a:r>
              <a:rPr lang="en-US" sz="2400" baseline="-25000" dirty="0" err="1"/>
              <a:t>i</a:t>
            </a:r>
            <a:r>
              <a:rPr lang="en-US" sz="2400" dirty="0"/>
              <a:t>=P[</a:t>
            </a:r>
            <a:r>
              <a:rPr lang="en-US" sz="2400" b="1" dirty="0" err="1"/>
              <a:t>θ</a:t>
            </a:r>
            <a:r>
              <a:rPr lang="en-US" sz="2400" dirty="0"/>
              <a:t> = </a:t>
            </a:r>
            <a:r>
              <a:rPr lang="en-US" sz="2400" dirty="0" err="1"/>
              <a:t>θ</a:t>
            </a:r>
            <a:r>
              <a:rPr lang="en-US" sz="2400" i="1" baseline="-25000" dirty="0" err="1"/>
              <a:t>i</a:t>
            </a:r>
            <a:r>
              <a:rPr lang="en-US" sz="2400" dirty="0"/>
              <a:t>] on the parameter </a:t>
            </a:r>
            <a:r>
              <a:rPr lang="en-US" sz="2400" dirty="0" err="1"/>
              <a:t>θ</a:t>
            </a:r>
            <a:r>
              <a:rPr lang="en-US" sz="2400" dirty="0"/>
              <a:t> which means estimating the overall probability initially, when a randomly chosen individual is measured, that the individual is a member of each of these species. Without any information on the relative abundance of each species in the area, we use the non-informative prior</a:t>
            </a:r>
          </a:p>
          <a:p>
            <a:pPr marL="0" indent="0">
              <a:buNone/>
            </a:pPr>
            <a:r>
              <a:rPr lang="en-US" sz="2400" dirty="0"/>
              <a:t>𝜋</a:t>
            </a:r>
            <a:r>
              <a:rPr lang="en-US" sz="2400" baseline="-25000" dirty="0"/>
              <a:t>I </a:t>
            </a:r>
            <a:r>
              <a:rPr lang="en-US" sz="2400" dirty="0"/>
              <a:t>= 1/3 for </a:t>
            </a:r>
            <a:r>
              <a:rPr lang="en-US" sz="2400" dirty="0" err="1"/>
              <a:t>i</a:t>
            </a:r>
            <a:r>
              <a:rPr lang="en-US" sz="2400" dirty="0"/>
              <a:t> = 1, 2, 3</a:t>
            </a:r>
          </a:p>
          <a:p>
            <a:pPr marL="0" indent="0">
              <a:buNone/>
            </a:pPr>
            <a:r>
              <a:rPr lang="en-US" sz="2400" dirty="0"/>
              <a:t>Next, we need to choose the probability distribution for the measurements (sepal length) for each of the 3 species to specify p(</a:t>
            </a:r>
            <a:r>
              <a:rPr lang="en-US" sz="2400" b="1" dirty="0"/>
              <a:t>x</a:t>
            </a:r>
            <a:r>
              <a:rPr lang="en-US" sz="2400" dirty="0"/>
              <a:t>, </a:t>
            </a:r>
            <a:r>
              <a:rPr lang="en-US" sz="2400" dirty="0" err="1"/>
              <a:t>θ</a:t>
            </a:r>
            <a:r>
              <a:rPr lang="en-US" sz="2400" baseline="-25000" dirty="0" err="1"/>
              <a:t>i</a:t>
            </a:r>
            <a:r>
              <a:rPr lang="en-US" sz="2400" dirty="0"/>
              <a:t>) for </a:t>
            </a:r>
            <a:r>
              <a:rPr lang="en-US" sz="2400" dirty="0" err="1"/>
              <a:t>i</a:t>
            </a:r>
            <a:r>
              <a:rPr lang="en-US" sz="2400" dirty="0"/>
              <a:t> = 1, 2, 3</a:t>
            </a:r>
          </a:p>
          <a:p>
            <a:pPr marL="0" indent="0">
              <a:buNone/>
            </a:pPr>
            <a:r>
              <a:rPr lang="en-US" sz="2400" dirty="0"/>
              <a:t>So let’s look at the data for each of the species for this measurement.</a:t>
            </a:r>
          </a:p>
        </p:txBody>
      </p:sp>
      <p:sp>
        <p:nvSpPr>
          <p:cNvPr id="5" name="Title 1">
            <a:extLst>
              <a:ext uri="{FF2B5EF4-FFF2-40B4-BE49-F238E27FC236}">
                <a16:creationId xmlns:a16="http://schemas.microsoft.com/office/drawing/2014/main" id="{B7DEE325-2765-CB46-A723-5FC1D300E523}"/>
              </a:ext>
            </a:extLst>
          </p:cNvPr>
          <p:cNvSpPr txBox="1">
            <a:spLocks/>
          </p:cNvSpPr>
          <p:nvPr/>
        </p:nvSpPr>
        <p:spPr>
          <a:xfrm>
            <a:off x="884464" y="12526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(2):</a:t>
            </a:r>
          </a:p>
        </p:txBody>
      </p:sp>
    </p:spTree>
    <p:extLst>
      <p:ext uri="{BB962C8B-B14F-4D97-AF65-F5344CB8AC3E}">
        <p14:creationId xmlns:p14="http://schemas.microsoft.com/office/powerpoint/2010/main" val="325356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0988FFC-EA9C-3C41-B621-46793D889CE3}"/>
              </a:ext>
            </a:extLst>
          </p:cNvPr>
          <p:cNvPicPr>
            <a:picLocks noChangeAspect="1"/>
          </p:cNvPicPr>
          <p:nvPr/>
        </p:nvPicPr>
        <p:blipFill>
          <a:blip r:embed="rId2"/>
          <a:stretch>
            <a:fillRect/>
          </a:stretch>
        </p:blipFill>
        <p:spPr>
          <a:xfrm>
            <a:off x="0" y="162838"/>
            <a:ext cx="4354882" cy="326616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D966F23-BFD8-9C43-9780-F4F64968BD97}"/>
              </a:ext>
            </a:extLst>
          </p:cNvPr>
          <p:cNvPicPr>
            <a:picLocks noChangeAspect="1"/>
          </p:cNvPicPr>
          <p:nvPr/>
        </p:nvPicPr>
        <p:blipFill>
          <a:blip r:embed="rId3"/>
          <a:stretch>
            <a:fillRect/>
          </a:stretch>
        </p:blipFill>
        <p:spPr>
          <a:xfrm>
            <a:off x="4484317" y="162839"/>
            <a:ext cx="4459265" cy="334444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971F6F72-8682-C64F-B187-7A981C0468DF}"/>
              </a:ext>
            </a:extLst>
          </p:cNvPr>
          <p:cNvPicPr>
            <a:picLocks noChangeAspect="1"/>
          </p:cNvPicPr>
          <p:nvPr/>
        </p:nvPicPr>
        <p:blipFill>
          <a:blip r:embed="rId4"/>
          <a:stretch>
            <a:fillRect/>
          </a:stretch>
        </p:blipFill>
        <p:spPr>
          <a:xfrm>
            <a:off x="1598981" y="3428999"/>
            <a:ext cx="4572001" cy="3429001"/>
          </a:xfrm>
          <a:prstGeom prst="rect">
            <a:avLst/>
          </a:prstGeom>
        </p:spPr>
      </p:pic>
      <p:sp>
        <p:nvSpPr>
          <p:cNvPr id="10" name="TextBox 9">
            <a:extLst>
              <a:ext uri="{FF2B5EF4-FFF2-40B4-BE49-F238E27FC236}">
                <a16:creationId xmlns:a16="http://schemas.microsoft.com/office/drawing/2014/main" id="{FCA392FD-859E-094C-8744-C438C49C959C}"/>
              </a:ext>
            </a:extLst>
          </p:cNvPr>
          <p:cNvSpPr txBox="1"/>
          <p:nvPr/>
        </p:nvSpPr>
        <p:spPr>
          <a:xfrm>
            <a:off x="5957519" y="3899912"/>
            <a:ext cx="3175000" cy="1938992"/>
          </a:xfrm>
          <a:prstGeom prst="rect">
            <a:avLst/>
          </a:prstGeom>
          <a:noFill/>
        </p:spPr>
        <p:txBody>
          <a:bodyPr wrap="square" rtlCol="0">
            <a:spAutoFit/>
          </a:bodyPr>
          <a:lstStyle/>
          <a:p>
            <a:r>
              <a:rPr lang="en-US" sz="2400" dirty="0"/>
              <a:t>Based on these data, what do you expect a classifier to do for measurements of just sepal length?</a:t>
            </a:r>
          </a:p>
        </p:txBody>
      </p:sp>
    </p:spTree>
    <p:extLst>
      <p:ext uri="{BB962C8B-B14F-4D97-AF65-F5344CB8AC3E}">
        <p14:creationId xmlns:p14="http://schemas.microsoft.com/office/powerpoint/2010/main" val="21885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C25C1-3AF7-0540-B135-11A502FA9B05}"/>
              </a:ext>
            </a:extLst>
          </p:cNvPr>
          <p:cNvSpPr>
            <a:spLocks noGrp="1"/>
          </p:cNvSpPr>
          <p:nvPr>
            <p:ph idx="1"/>
          </p:nvPr>
        </p:nvSpPr>
        <p:spPr>
          <a:xfrm>
            <a:off x="743857" y="1536108"/>
            <a:ext cx="7886700" cy="4325775"/>
          </a:xfrm>
        </p:spPr>
        <p:txBody>
          <a:bodyPr>
            <a:normAutofit/>
          </a:bodyPr>
          <a:lstStyle/>
          <a:p>
            <a:pPr marL="0" indent="0">
              <a:buNone/>
            </a:pPr>
            <a:r>
              <a:rPr lang="en-US" sz="2400" dirty="0"/>
              <a:t>We will choose a very simple option to illustrate the calculations. We take the distribution to be uniform with mean that of the sample distribution for each species and uniform over the interval [mean – ½ range, mean + ½ range]</a:t>
            </a:r>
          </a:p>
          <a:p>
            <a:pPr marL="0" indent="0">
              <a:buNone/>
            </a:pPr>
            <a:r>
              <a:rPr lang="en-US" sz="2400" dirty="0"/>
              <a:t>So from the data we get </a:t>
            </a:r>
          </a:p>
          <a:p>
            <a:pPr marL="0" indent="0">
              <a:buNone/>
            </a:pPr>
            <a:r>
              <a:rPr lang="en-US" sz="2400" dirty="0"/>
              <a:t>p(</a:t>
            </a:r>
            <a:r>
              <a:rPr lang="en-US" sz="2400" b="1" dirty="0"/>
              <a:t>x</a:t>
            </a:r>
            <a:r>
              <a:rPr lang="en-US" sz="2400" dirty="0"/>
              <a:t>, 1) = .666 on [4.26,5.76] </a:t>
            </a:r>
          </a:p>
          <a:p>
            <a:pPr marL="0" indent="0">
              <a:buNone/>
            </a:pPr>
            <a:endParaRPr lang="en-US" sz="2400" dirty="0"/>
          </a:p>
          <a:p>
            <a:pPr marL="0" indent="0">
              <a:buNone/>
            </a:pPr>
            <a:r>
              <a:rPr lang="en-US" sz="2400" dirty="0"/>
              <a:t>p(</a:t>
            </a:r>
            <a:r>
              <a:rPr lang="en-US" sz="2400" b="1" dirty="0"/>
              <a:t>x</a:t>
            </a:r>
            <a:r>
              <a:rPr lang="en-US" sz="2400" dirty="0"/>
              <a:t>, 2) = .476 on [4.89,6.99] </a:t>
            </a:r>
          </a:p>
          <a:p>
            <a:pPr marL="0" indent="0">
              <a:buNone/>
            </a:pPr>
            <a:r>
              <a:rPr lang="en-US" sz="2400" dirty="0"/>
              <a:t>    </a:t>
            </a:r>
          </a:p>
          <a:p>
            <a:pPr marL="0" indent="0">
              <a:buNone/>
            </a:pPr>
            <a:r>
              <a:rPr lang="en-US" sz="2400" dirty="0"/>
              <a:t>p(</a:t>
            </a:r>
            <a:r>
              <a:rPr lang="en-US" sz="2400" b="1" dirty="0"/>
              <a:t>x</a:t>
            </a:r>
            <a:r>
              <a:rPr lang="en-US" sz="2400" dirty="0"/>
              <a:t>, 3) = .333 on [5.09,8.09] </a:t>
            </a:r>
          </a:p>
        </p:txBody>
      </p:sp>
      <p:sp>
        <p:nvSpPr>
          <p:cNvPr id="5" name="Title 1">
            <a:extLst>
              <a:ext uri="{FF2B5EF4-FFF2-40B4-BE49-F238E27FC236}">
                <a16:creationId xmlns:a16="http://schemas.microsoft.com/office/drawing/2014/main" id="{B7DEE325-2765-CB46-A723-5FC1D300E523}"/>
              </a:ext>
            </a:extLst>
          </p:cNvPr>
          <p:cNvSpPr txBox="1">
            <a:spLocks/>
          </p:cNvSpPr>
          <p:nvPr/>
        </p:nvSpPr>
        <p:spPr>
          <a:xfrm>
            <a:off x="884464" y="125260"/>
            <a:ext cx="7630886" cy="870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Bayesian example (3):</a:t>
            </a:r>
          </a:p>
        </p:txBody>
      </p:sp>
      <p:sp>
        <p:nvSpPr>
          <p:cNvPr id="2" name="TextBox 1">
            <a:extLst>
              <a:ext uri="{FF2B5EF4-FFF2-40B4-BE49-F238E27FC236}">
                <a16:creationId xmlns:a16="http://schemas.microsoft.com/office/drawing/2014/main" id="{68DBFAA6-BACA-3840-882C-E0A9763354F4}"/>
              </a:ext>
            </a:extLst>
          </p:cNvPr>
          <p:cNvSpPr txBox="1"/>
          <p:nvPr/>
        </p:nvSpPr>
        <p:spPr>
          <a:xfrm>
            <a:off x="884464" y="996117"/>
            <a:ext cx="7459436" cy="461665"/>
          </a:xfrm>
          <a:prstGeom prst="rect">
            <a:avLst/>
          </a:prstGeom>
          <a:noFill/>
        </p:spPr>
        <p:txBody>
          <a:bodyPr wrap="square" rtlCol="0">
            <a:spAutoFit/>
          </a:bodyPr>
          <a:lstStyle/>
          <a:p>
            <a:r>
              <a:rPr lang="en-US" sz="2400" dirty="0"/>
              <a:t>What options do you suggest from the data for p(</a:t>
            </a:r>
            <a:r>
              <a:rPr lang="en-US" sz="2400" b="1" dirty="0"/>
              <a:t>x</a:t>
            </a:r>
            <a:r>
              <a:rPr lang="en-US" sz="2400" dirty="0"/>
              <a:t>, </a:t>
            </a:r>
            <a:r>
              <a:rPr lang="en-US" sz="2400" dirty="0" err="1"/>
              <a:t>θ</a:t>
            </a:r>
            <a:r>
              <a:rPr lang="en-US" sz="2400" baseline="-25000" dirty="0" err="1"/>
              <a:t>i</a:t>
            </a:r>
            <a:r>
              <a:rPr lang="en-US" sz="2400" dirty="0"/>
              <a:t>) ?</a:t>
            </a:r>
          </a:p>
        </p:txBody>
      </p:sp>
    </p:spTree>
    <p:extLst>
      <p:ext uri="{BB962C8B-B14F-4D97-AF65-F5344CB8AC3E}">
        <p14:creationId xmlns:p14="http://schemas.microsoft.com/office/powerpoint/2010/main" val="210621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3603</TotalTime>
  <Words>1924</Words>
  <Application>Microsoft Macintosh PowerPoint</Application>
  <PresentationFormat>On-screen Show (4:3)</PresentationFormat>
  <Paragraphs>92</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Cambria Math</vt:lpstr>
      <vt:lpstr>Office Theme</vt:lpstr>
      <vt:lpstr>Math/EEB 589 - Mathematics of Machine Learning Methods in Ecology and Environmental Science  Classification Example and General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 Louis J</dc:creator>
  <cp:lastModifiedBy>Gross, Louis J</cp:lastModifiedBy>
  <cp:revision>145</cp:revision>
  <dcterms:created xsi:type="dcterms:W3CDTF">2020-08-27T15:28:05Z</dcterms:created>
  <dcterms:modified xsi:type="dcterms:W3CDTF">2020-09-27T04:13:13Z</dcterms:modified>
</cp:coreProperties>
</file>