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77" r:id="rId2"/>
    <p:sldId id="307" r:id="rId3"/>
    <p:sldId id="309" r:id="rId4"/>
    <p:sldId id="310" r:id="rId5"/>
    <p:sldId id="313" r:id="rId6"/>
    <p:sldId id="314" r:id="rId7"/>
    <p:sldId id="301" r:id="rId8"/>
    <p:sldId id="302" r:id="rId9"/>
    <p:sldId id="303" r:id="rId10"/>
    <p:sldId id="304" r:id="rId11"/>
    <p:sldId id="317" r:id="rId12"/>
    <p:sldId id="320" r:id="rId13"/>
    <p:sldId id="318" r:id="rId14"/>
    <p:sldId id="322" r:id="rId15"/>
    <p:sldId id="323" r:id="rId16"/>
    <p:sldId id="325" r:id="rId17"/>
    <p:sldId id="326" r:id="rId18"/>
    <p:sldId id="328" r:id="rId19"/>
    <p:sldId id="327" r:id="rId20"/>
    <p:sldId id="32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ss, Louis J" initials="GLJ" lastIdx="1" clrIdx="0">
    <p:extLst>
      <p:ext uri="{19B8F6BF-5375-455C-9EA6-DF929625EA0E}">
        <p15:presenceInfo xmlns:p15="http://schemas.microsoft.com/office/powerpoint/2012/main" userId="S::lgross@utk.edu::56d99857-4224-44aa-8bb9-cb76be3776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3778"/>
  </p:normalViewPr>
  <p:slideViewPr>
    <p:cSldViewPr snapToGrid="0" snapToObjects="1">
      <p:cViewPr varScale="1">
        <p:scale>
          <a:sx n="102" d="100"/>
          <a:sy n="102" d="100"/>
        </p:scale>
        <p:origin x="19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08812-BCCD-9543-BDE1-B97261427611}" type="datetimeFigureOut">
              <a:rPr lang="en-US" smtClean="0"/>
              <a:t>10/6/20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B33C4-F5A6-D64C-B472-5E105293198D}" type="slidenum">
              <a:rPr lang="en-US" smtClean="0"/>
              <a:t>‹#›</a:t>
            </a:fld>
            <a:endParaRPr lang="en-US"/>
          </a:p>
        </p:txBody>
      </p:sp>
    </p:spTree>
    <p:extLst>
      <p:ext uri="{BB962C8B-B14F-4D97-AF65-F5344CB8AC3E}">
        <p14:creationId xmlns:p14="http://schemas.microsoft.com/office/powerpoint/2010/main" val="370954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99078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216538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51699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385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7A24D-02F1-0D40-9F43-8EE6978048E0}" type="datetimeFigureOut">
              <a:rPr lang="en-US" smtClean="0"/>
              <a:t>10/6/20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45485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D7A24D-02F1-0D40-9F43-8EE6978048E0}" type="datetimeFigureOut">
              <a:rPr lang="en-US" smtClean="0"/>
              <a:t>10/6/20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206437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D7A24D-02F1-0D40-9F43-8EE6978048E0}" type="datetimeFigureOut">
              <a:rPr lang="en-US" smtClean="0"/>
              <a:t>10/6/20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8090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D7A24D-02F1-0D40-9F43-8EE6978048E0}" type="datetimeFigureOut">
              <a:rPr lang="en-US" smtClean="0"/>
              <a:t>10/6/20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70463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7A24D-02F1-0D40-9F43-8EE6978048E0}" type="datetimeFigureOut">
              <a:rPr lang="en-US" smtClean="0"/>
              <a:t>10/6/20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717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7A24D-02F1-0D40-9F43-8EE6978048E0}" type="datetimeFigureOut">
              <a:rPr lang="en-US" smtClean="0"/>
              <a:t>10/6/20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3881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7A24D-02F1-0D40-9F43-8EE6978048E0}" type="datetimeFigureOut">
              <a:rPr lang="en-US" smtClean="0"/>
              <a:t>10/6/20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344404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7A24D-02F1-0D40-9F43-8EE6978048E0}" type="datetimeFigureOut">
              <a:rPr lang="en-US" smtClean="0"/>
              <a:t>10/6/20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AF662-3B32-6148-ACEC-981A337A9BFD}" type="slidenum">
              <a:rPr lang="en-US" smtClean="0"/>
              <a:t>‹#›</a:t>
            </a:fld>
            <a:endParaRPr lang="en-US"/>
          </a:p>
        </p:txBody>
      </p:sp>
    </p:spTree>
    <p:extLst>
      <p:ext uri="{BB962C8B-B14F-4D97-AF65-F5344CB8AC3E}">
        <p14:creationId xmlns:p14="http://schemas.microsoft.com/office/powerpoint/2010/main" val="134064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C70CF2-AF9D-4840-BA3B-160EB734E885}"/>
              </a:ext>
            </a:extLst>
          </p:cNvPr>
          <p:cNvSpPr txBox="1"/>
          <p:nvPr/>
        </p:nvSpPr>
        <p:spPr>
          <a:xfrm>
            <a:off x="885471" y="2111951"/>
            <a:ext cx="7782540" cy="1938992"/>
          </a:xfrm>
          <a:prstGeom prst="rect">
            <a:avLst/>
          </a:prstGeom>
          <a:noFill/>
        </p:spPr>
        <p:txBody>
          <a:bodyPr wrap="square" rtlCol="0">
            <a:spAutoFit/>
          </a:bodyPr>
          <a:lstStyle/>
          <a:p>
            <a:r>
              <a:rPr lang="en-US" sz="2400" dirty="0"/>
              <a:t>Let’s start by looking at the classification problem again that uses the Iris data from Fisher (1936) again, using a different parameterized distribution function for the distribution of sepal length  – looking again at the calculations for a Bayesian decision process. </a:t>
            </a:r>
          </a:p>
        </p:txBody>
      </p:sp>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756557" y="595133"/>
            <a:ext cx="7630886" cy="870857"/>
          </a:xfrm>
        </p:spPr>
        <p:txBody>
          <a:bodyPr>
            <a:normAutofit fontScale="90000"/>
          </a:bodyPr>
          <a:lstStyle/>
          <a:p>
            <a:r>
              <a:rPr lang="en-US" sz="2800" b="1" dirty="0"/>
              <a:t>Math/EEB 589 - Mathematics of Machine Learning Methods in Ecology and Environmental Science</a:t>
            </a:r>
            <a:br>
              <a:rPr lang="en-US" sz="2800" b="1" dirty="0"/>
            </a:br>
            <a:r>
              <a:rPr lang="en-US" sz="2800" b="1" dirty="0"/>
              <a:t> Classification and Machine Learning</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2245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C25C1-3AF7-0540-B135-11A502FA9B05}"/>
              </a:ext>
            </a:extLst>
          </p:cNvPr>
          <p:cNvSpPr>
            <a:spLocks noGrp="1"/>
          </p:cNvSpPr>
          <p:nvPr>
            <p:ph idx="1"/>
          </p:nvPr>
        </p:nvSpPr>
        <p:spPr>
          <a:xfrm>
            <a:off x="628650" y="1360893"/>
            <a:ext cx="7886700" cy="5125875"/>
          </a:xfrm>
        </p:spPr>
        <p:txBody>
          <a:bodyPr>
            <a:normAutofit/>
          </a:bodyPr>
          <a:lstStyle/>
          <a:p>
            <a:pPr marL="0" indent="0">
              <a:buNone/>
            </a:pPr>
            <a:r>
              <a:rPr lang="en-US" sz="2400" dirty="0"/>
              <a:t>If we know both the prior probability distribution {𝜋</a:t>
            </a:r>
            <a:r>
              <a:rPr lang="en-US" sz="2400" baseline="-25000" dirty="0" err="1"/>
              <a:t>i</a:t>
            </a:r>
            <a:r>
              <a:rPr lang="en-US" sz="2400" baseline="-25000" dirty="0"/>
              <a:t> </a:t>
            </a:r>
            <a:r>
              <a:rPr lang="en-US" sz="2400" dirty="0"/>
              <a:t>} and the posterior distribution of class k given feature vector x </a:t>
            </a:r>
          </a:p>
          <a:p>
            <a:pPr marL="0" indent="0">
              <a:buNone/>
            </a:pPr>
            <a:r>
              <a:rPr lang="en-US" sz="2400" dirty="0"/>
              <a:t>p(</a:t>
            </a:r>
            <a:r>
              <a:rPr lang="en-US" sz="2400" dirty="0" err="1"/>
              <a:t>k|x</a:t>
            </a:r>
            <a:r>
              <a:rPr lang="en-US" sz="2400" dirty="0"/>
              <a:t>) = P[</a:t>
            </a:r>
            <a:r>
              <a:rPr lang="en-US" sz="2400" b="1" dirty="0"/>
              <a:t>C</a:t>
            </a:r>
            <a:r>
              <a:rPr lang="en-US" sz="2400" dirty="0"/>
              <a:t> = k | </a:t>
            </a:r>
            <a:r>
              <a:rPr lang="en-US" sz="2400" b="1" dirty="0"/>
              <a:t>X</a:t>
            </a:r>
            <a:r>
              <a:rPr lang="en-US" sz="2400" dirty="0"/>
              <a:t> = x ] </a:t>
            </a:r>
          </a:p>
          <a:p>
            <a:pPr marL="0" indent="0">
              <a:buNone/>
            </a:pPr>
            <a:endParaRPr lang="en-US" sz="2400" dirty="0"/>
          </a:p>
          <a:p>
            <a:pPr marL="0" indent="0">
              <a:buNone/>
            </a:pPr>
            <a:endParaRPr lang="en-US" sz="2400" dirty="0"/>
          </a:p>
        </p:txBody>
      </p:sp>
      <p:sp>
        <p:nvSpPr>
          <p:cNvPr id="4" name="Title 1">
            <a:extLst>
              <a:ext uri="{FF2B5EF4-FFF2-40B4-BE49-F238E27FC236}">
                <a16:creationId xmlns:a16="http://schemas.microsoft.com/office/drawing/2014/main" id="{0D77C6D7-F992-C744-BB51-9FF0AE9B1B8B}"/>
              </a:ext>
            </a:extLst>
          </p:cNvPr>
          <p:cNvSpPr txBox="1">
            <a:spLocks/>
          </p:cNvSpPr>
          <p:nvPr/>
        </p:nvSpPr>
        <p:spPr>
          <a:xfrm>
            <a:off x="756557" y="350729"/>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General structure of classification as a statistical  decision problem (4) </a:t>
            </a:r>
          </a:p>
        </p:txBody>
      </p:sp>
      <p:sp>
        <p:nvSpPr>
          <p:cNvPr id="2" name="TextBox 1">
            <a:extLst>
              <a:ext uri="{FF2B5EF4-FFF2-40B4-BE49-F238E27FC236}">
                <a16:creationId xmlns:a16="http://schemas.microsoft.com/office/drawing/2014/main" id="{5C28B38D-2F12-6947-BDE1-784F179B07FA}"/>
              </a:ext>
            </a:extLst>
          </p:cNvPr>
          <p:cNvSpPr txBox="1"/>
          <p:nvPr/>
        </p:nvSpPr>
        <p:spPr>
          <a:xfrm>
            <a:off x="501041" y="3707704"/>
            <a:ext cx="8014309" cy="3416320"/>
          </a:xfrm>
          <a:prstGeom prst="rect">
            <a:avLst/>
          </a:prstGeom>
          <a:noFill/>
        </p:spPr>
        <p:txBody>
          <a:bodyPr wrap="square" rtlCol="0">
            <a:spAutoFit/>
          </a:bodyPr>
          <a:lstStyle/>
          <a:p>
            <a:r>
              <a:rPr lang="en-US" sz="2400" dirty="0"/>
              <a:t>Then it is possible to prove (using an argument similar to that we discussed for the example of a classifier for a new object earlier) that the classifier that minimizes the total risk for the 0-1 loss function is </a:t>
            </a:r>
          </a:p>
          <a:p>
            <a:r>
              <a:rPr lang="en-US" sz="2400" dirty="0"/>
              <a:t>𝒞(x)  = k if p(</a:t>
            </a:r>
            <a:r>
              <a:rPr lang="en-US" sz="2400" dirty="0" err="1"/>
              <a:t>k|x</a:t>
            </a:r>
            <a:r>
              <a:rPr lang="en-US" sz="2400" dirty="0"/>
              <a:t>) = max </a:t>
            </a:r>
            <a:r>
              <a:rPr lang="en-US" sz="2400" baseline="-25000" dirty="0"/>
              <a:t>1≦j≦K</a:t>
            </a:r>
            <a:r>
              <a:rPr lang="en-US" sz="2400" dirty="0"/>
              <a:t> p(</a:t>
            </a:r>
            <a:r>
              <a:rPr lang="en-US" sz="2400" dirty="0" err="1"/>
              <a:t>j|x</a:t>
            </a:r>
            <a:r>
              <a:rPr lang="en-US" sz="2400" dirty="0"/>
              <a:t>) and exceeds 1-d </a:t>
            </a:r>
          </a:p>
          <a:p>
            <a:r>
              <a:rPr lang="en-US" sz="2400" dirty="0"/>
              <a:t>          = D if each p(</a:t>
            </a:r>
            <a:r>
              <a:rPr lang="en-US" sz="2400" dirty="0" err="1"/>
              <a:t>k|x</a:t>
            </a:r>
            <a:r>
              <a:rPr lang="en-US" sz="2400" dirty="0"/>
              <a:t>) ≦ 1-d</a:t>
            </a:r>
          </a:p>
          <a:p>
            <a:r>
              <a:rPr lang="en-US" sz="2400" dirty="0"/>
              <a:t>And this reduces for the case of no in-doubt option to the previous example. </a:t>
            </a:r>
          </a:p>
          <a:p>
            <a:endParaRPr lang="en-US" sz="2400" b="1"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FD75271-B453-B740-8F13-C16242F7BD20}"/>
                  </a:ext>
                </a:extLst>
              </p:cNvPr>
              <p:cNvSpPr/>
              <p:nvPr/>
            </p:nvSpPr>
            <p:spPr>
              <a:xfrm>
                <a:off x="2547015" y="2850444"/>
                <a:ext cx="3452951" cy="7179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dirty="0">
                          <a:latin typeface="Cambria Math" panose="02040503050406030204" pitchFamily="18" charset="0"/>
                        </a:rPr>
                        <m:t>=</m:t>
                      </m:r>
                      <m:f>
                        <m:fPr>
                          <m:ctrlPr>
                            <a:rPr lang="en-US" b="1" i="1" dirty="0">
                              <a:latin typeface="Cambria Math" panose="02040503050406030204" pitchFamily="18" charset="0"/>
                            </a:rPr>
                          </m:ctrlPr>
                        </m:fPr>
                        <m:num>
                          <m:sSub>
                            <m:sSubPr>
                              <m:ctrlPr>
                                <a:rPr lang="en-US" b="1" i="1" dirty="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𝝅</m:t>
                              </m:r>
                            </m:e>
                            <m:sub>
                              <m:r>
                                <a:rPr lang="en-US" b="1" i="1" dirty="0" smtClean="0">
                                  <a:latin typeface="Cambria Math" panose="02040503050406030204" pitchFamily="18" charset="0"/>
                                  <a:ea typeface="Cambria Math" panose="02040503050406030204" pitchFamily="18" charset="0"/>
                                </a:rPr>
                                <m:t>𝒌</m:t>
                              </m:r>
                            </m:sub>
                          </m:sSub>
                          <m:r>
                            <a:rPr lang="en-US" b="1" i="1" dirty="0">
                              <a:latin typeface="Cambria Math" panose="02040503050406030204" pitchFamily="18" charset="0"/>
                              <a:ea typeface="Cambria Math" panose="02040503050406030204" pitchFamily="18" charset="0"/>
                            </a:rPr>
                            <m:t>𝒑</m:t>
                          </m:r>
                          <m:r>
                            <a:rPr lang="en-US" b="1"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𝑘</m:t>
                          </m:r>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r>
                            <a:rPr lang="en-US" i="1" dirty="0">
                              <a:latin typeface="Cambria Math" panose="02040503050406030204" pitchFamily="18" charset="0"/>
                              <a:ea typeface="Cambria Math" panose="02040503050406030204" pitchFamily="18" charset="0"/>
                            </a:rPr>
                            <m:t>)</m:t>
                          </m:r>
                        </m:num>
                        <m:den>
                          <m:nary>
                            <m:naryPr>
                              <m:chr m:val="∑"/>
                              <m:supHide m:val="on"/>
                              <m:ctrlPr>
                                <a:rPr lang="en-US" b="1" i="1" dirty="0">
                                  <a:latin typeface="Cambria Math" panose="02040503050406030204" pitchFamily="18" charset="0"/>
                                </a:rPr>
                              </m:ctrlPr>
                            </m:naryPr>
                            <m:sub>
                              <m:r>
                                <m:rPr>
                                  <m:brk m:alnAt="7"/>
                                </m:rPr>
                                <a:rPr lang="en-US" b="1" i="1" dirty="0">
                                  <a:latin typeface="Cambria Math" panose="02040503050406030204" pitchFamily="18" charset="0"/>
                                </a:rPr>
                                <m:t>𝒋</m:t>
                              </m:r>
                            </m:sub>
                            <m:sup/>
                            <m:e>
                              <m:sSub>
                                <m:sSubPr>
                                  <m:ctrlPr>
                                    <a:rPr lang="en-US" b="1" i="1" dirty="0">
                                      <a:latin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𝝅</m:t>
                                  </m:r>
                                </m:e>
                                <m:sub>
                                  <m:r>
                                    <a:rPr lang="en-US" b="1" i="1" dirty="0">
                                      <a:latin typeface="Cambria Math" panose="02040503050406030204" pitchFamily="18" charset="0"/>
                                    </a:rPr>
                                    <m:t>𝒋</m:t>
                                  </m:r>
                                </m:sub>
                              </m:sSub>
                              <m:r>
                                <a:rPr lang="en-US" b="1" i="1" dirty="0">
                                  <a:latin typeface="Cambria Math" panose="02040503050406030204" pitchFamily="18" charset="0"/>
                                </a:rPr>
                                <m:t>𝒑</m:t>
                              </m:r>
                              <m:r>
                                <a:rPr lang="en-US" b="1" i="1" dirty="0">
                                  <a:latin typeface="Cambria Math" panose="02040503050406030204" pitchFamily="18" charset="0"/>
                                </a:rPr>
                                <m:t>(</m:t>
                              </m:r>
                              <m:r>
                                <a:rPr lang="en-US" b="0" i="1" dirty="0" smtClean="0">
                                  <a:latin typeface="Cambria Math" panose="02040503050406030204" pitchFamily="18" charset="0"/>
                                </a:rPr>
                                <m:t>𝑗</m:t>
                              </m:r>
                              <m:r>
                                <a:rPr lang="en-US" b="0" i="1" dirty="0" smtClean="0">
                                  <a:latin typeface="Cambria Math" panose="02040503050406030204" pitchFamily="18" charset="0"/>
                                </a:rPr>
                                <m:t>|</m:t>
                              </m:r>
                              <m:r>
                                <a:rPr lang="en-US" b="0" i="1" dirty="0">
                                  <a:latin typeface="Cambria Math" panose="02040503050406030204" pitchFamily="18" charset="0"/>
                                </a:rPr>
                                <m:t>𝑥</m:t>
                              </m:r>
                              <m:r>
                                <a:rPr lang="en-US" b="1" i="1" dirty="0">
                                  <a:latin typeface="Cambria Math" panose="02040503050406030204" pitchFamily="18" charset="0"/>
                                </a:rPr>
                                <m:t>)</m:t>
                              </m:r>
                            </m:e>
                          </m:nary>
                        </m:den>
                      </m:f>
                    </m:oMath>
                  </m:oMathPara>
                </a14:m>
                <a:endParaRPr lang="en-US" dirty="0"/>
              </a:p>
            </p:txBody>
          </p:sp>
        </mc:Choice>
        <mc:Fallback xmlns="">
          <p:sp>
            <p:nvSpPr>
              <p:cNvPr id="5" name="Rectangle 4">
                <a:extLst>
                  <a:ext uri="{FF2B5EF4-FFF2-40B4-BE49-F238E27FC236}">
                    <a16:creationId xmlns:a16="http://schemas.microsoft.com/office/drawing/2014/main" id="{BFD75271-B453-B740-8F13-C16242F7BD20}"/>
                  </a:ext>
                </a:extLst>
              </p:cNvPr>
              <p:cNvSpPr>
                <a:spLocks noRot="1" noChangeAspect="1" noMove="1" noResize="1" noEditPoints="1" noAdjustHandles="1" noChangeArrowheads="1" noChangeShapeType="1" noTextEdit="1"/>
              </p:cNvSpPr>
              <p:nvPr/>
            </p:nvSpPr>
            <p:spPr>
              <a:xfrm>
                <a:off x="2547015" y="2850444"/>
                <a:ext cx="3452951" cy="717953"/>
              </a:xfrm>
              <a:prstGeom prst="rect">
                <a:avLst/>
              </a:prstGeom>
              <a:blipFill>
                <a:blip r:embed="rId2"/>
                <a:stretch>
                  <a:fillRect t="-15789" b="-82456"/>
                </a:stretch>
              </a:blipFill>
            </p:spPr>
            <p:txBody>
              <a:bodyPr/>
              <a:lstStyle/>
              <a:p>
                <a:r>
                  <a:rPr lang="en-US">
                    <a:noFill/>
                  </a:rPr>
                  <a:t> </a:t>
                </a:r>
              </a:p>
            </p:txBody>
          </p:sp>
        </mc:Fallback>
      </mc:AlternateContent>
    </p:spTree>
    <p:extLst>
      <p:ext uri="{BB962C8B-B14F-4D97-AF65-F5344CB8AC3E}">
        <p14:creationId xmlns:p14="http://schemas.microsoft.com/office/powerpoint/2010/main" val="398178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351338"/>
          </a:xfrm>
        </p:spPr>
        <p:txBody>
          <a:bodyPr>
            <a:normAutofit/>
          </a:bodyPr>
          <a:lstStyle/>
          <a:p>
            <a:pPr marL="0" indent="0">
              <a:buNone/>
            </a:pPr>
            <a:r>
              <a:rPr lang="en-US" dirty="0"/>
              <a:t>The above process assumes that there is perfect knowledge of both the prior across all classes and of  the conditional distributions of features for each class. In practice what is done is to use a training set  𝒯 ={</a:t>
            </a:r>
            <a:r>
              <a:rPr lang="en-US" dirty="0" err="1"/>
              <a:t>c</a:t>
            </a:r>
            <a:r>
              <a:rPr lang="en-US" baseline="-25000" dirty="0" err="1"/>
              <a:t>i</a:t>
            </a:r>
            <a:r>
              <a:rPr lang="en-US" dirty="0" err="1"/>
              <a:t>,x</a:t>
            </a:r>
            <a:r>
              <a:rPr lang="en-US" baseline="-25000" dirty="0" err="1"/>
              <a:t>i</a:t>
            </a:r>
            <a:r>
              <a:rPr lang="en-US" dirty="0"/>
              <a:t>} </a:t>
            </a:r>
            <a:r>
              <a:rPr lang="en-US" dirty="0" err="1"/>
              <a:t>i</a:t>
            </a:r>
            <a:r>
              <a:rPr lang="en-US" dirty="0"/>
              <a:t>=1, …, N where c</a:t>
            </a:r>
            <a:r>
              <a:rPr lang="en-US" baseline="-25000" dirty="0"/>
              <a:t>i </a:t>
            </a:r>
            <a:r>
              <a:rPr lang="en-US" dirty="0"/>
              <a:t>is the “correct” classification assigned to a feature vector</a:t>
            </a:r>
            <a:r>
              <a:rPr lang="en-US" baseline="-25000" dirty="0"/>
              <a:t> </a:t>
            </a:r>
            <a:r>
              <a:rPr lang="en-US" dirty="0"/>
              <a:t>x</a:t>
            </a:r>
            <a:r>
              <a:rPr lang="en-US" baseline="-25000" dirty="0"/>
              <a:t>i</a:t>
            </a:r>
            <a:r>
              <a:rPr lang="en-US" dirty="0"/>
              <a:t> and this set is used to “learn” a classification rule C(x|𝒯) by estimating the posterior probability of choosing class k given the feature vector x and the training set 𝒯, </a:t>
            </a:r>
            <a:r>
              <a:rPr lang="en-US" i="1" dirty="0"/>
              <a:t>p</a:t>
            </a:r>
            <a:r>
              <a:rPr lang="en-US" dirty="0"/>
              <a:t>(</a:t>
            </a:r>
            <a:r>
              <a:rPr lang="en-US" dirty="0" err="1"/>
              <a:t>k|x</a:t>
            </a:r>
            <a:r>
              <a:rPr lang="en-US" dirty="0"/>
              <a:t>, 𝒯). The Iris data used by Fisher is an example of a training set. </a:t>
            </a:r>
          </a:p>
        </p:txBody>
      </p:sp>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General structure of classification as a statistical  decision problem (5) – connection to learning</a:t>
            </a:r>
          </a:p>
        </p:txBody>
      </p:sp>
    </p:spTree>
    <p:extLst>
      <p:ext uri="{BB962C8B-B14F-4D97-AF65-F5344CB8AC3E}">
        <p14:creationId xmlns:p14="http://schemas.microsoft.com/office/powerpoint/2010/main" val="273895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351338"/>
          </a:xfrm>
        </p:spPr>
        <p:txBody>
          <a:bodyPr>
            <a:normAutofit/>
          </a:bodyPr>
          <a:lstStyle/>
          <a:p>
            <a:pPr marL="0" indent="0">
              <a:buNone/>
            </a:pPr>
            <a:r>
              <a:rPr lang="en-US" dirty="0"/>
              <a:t>A </a:t>
            </a:r>
            <a:r>
              <a:rPr lang="en-US" b="1" i="1" dirty="0"/>
              <a:t>consistent</a:t>
            </a:r>
            <a:r>
              <a:rPr lang="en-US" dirty="0"/>
              <a:t> estimator of the prior distribution 𝜋</a:t>
            </a:r>
            <a:r>
              <a:rPr lang="en-US" baseline="-25000" dirty="0" err="1"/>
              <a:t>i</a:t>
            </a:r>
            <a:r>
              <a:rPr lang="en-US" baseline="-25000" dirty="0"/>
              <a:t> </a:t>
            </a:r>
            <a:r>
              <a:rPr lang="en-US" dirty="0"/>
              <a:t> is obtained by counting the number of occurrences of class </a:t>
            </a:r>
            <a:r>
              <a:rPr lang="en-US" i="1" dirty="0" err="1"/>
              <a:t>i</a:t>
            </a:r>
            <a:r>
              <a:rPr lang="en-US" dirty="0"/>
              <a:t> in the training set and dividing by the total number of elements of the training set 𝒯. Remember a consistent estimator for a parameter of a probability distribution is an estimator (a function of the observations) that converges with probability one to the true value of the parameter as the sample size increases (this is the Strong Law of Large Numbers assuming the observations are independent). </a:t>
            </a:r>
          </a:p>
        </p:txBody>
      </p:sp>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General structure of classification as a statistical  decision problem (6) – connection to learning</a:t>
            </a:r>
          </a:p>
        </p:txBody>
      </p:sp>
    </p:spTree>
    <p:extLst>
      <p:ext uri="{BB962C8B-B14F-4D97-AF65-F5344CB8AC3E}">
        <p14:creationId xmlns:p14="http://schemas.microsoft.com/office/powerpoint/2010/main" val="15065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351338"/>
          </a:xfrm>
        </p:spPr>
        <p:txBody>
          <a:bodyPr>
            <a:normAutofit lnSpcReduction="10000"/>
          </a:bodyPr>
          <a:lstStyle/>
          <a:p>
            <a:pPr marL="0" indent="0">
              <a:buNone/>
            </a:pPr>
            <a:r>
              <a:rPr lang="en-US" dirty="0"/>
              <a:t>There are 2 main approaches to establishing the learning procedure (e.g. updating in a Bayesian manner) for the classification rule C(x|𝒯):</a:t>
            </a:r>
          </a:p>
          <a:p>
            <a:pPr marL="571500" indent="-571500">
              <a:buAutoNum type="romanLcParenBoth"/>
            </a:pPr>
            <a:r>
              <a:rPr lang="en-US" dirty="0"/>
              <a:t>Parametric – the class conditional distributions </a:t>
            </a:r>
          </a:p>
          <a:p>
            <a:pPr marL="0" indent="0">
              <a:buNone/>
            </a:pPr>
            <a:r>
              <a:rPr lang="en-US" i="1" dirty="0"/>
              <a:t>p</a:t>
            </a:r>
            <a:r>
              <a:rPr lang="en-US" dirty="0"/>
              <a:t>(</a:t>
            </a:r>
            <a:r>
              <a:rPr lang="en-US" dirty="0" err="1"/>
              <a:t>k|x</a:t>
            </a:r>
            <a:r>
              <a:rPr lang="en-US" dirty="0"/>
              <a:t>, 𝒯) are specified in some class of distributions (e.g. multivariate normal) and the goal is to learn (update) the parameters of the distribution from the training set</a:t>
            </a:r>
          </a:p>
          <a:p>
            <a:pPr marL="0" indent="0">
              <a:buNone/>
            </a:pPr>
            <a:r>
              <a:rPr lang="en-US" dirty="0"/>
              <a:t>(ii) Non-parametric – the the class conditional distributions </a:t>
            </a:r>
            <a:r>
              <a:rPr lang="en-US" i="1" dirty="0"/>
              <a:t>p</a:t>
            </a:r>
            <a:r>
              <a:rPr lang="en-US" dirty="0"/>
              <a:t>(</a:t>
            </a:r>
            <a:r>
              <a:rPr lang="en-US" dirty="0" err="1"/>
              <a:t>k|x</a:t>
            </a:r>
            <a:r>
              <a:rPr lang="en-US" dirty="0"/>
              <a:t>, 𝒯) are learned from the training data (using for example some resampling method). </a:t>
            </a:r>
            <a:endParaRPr lang="en-US" i="1" dirty="0"/>
          </a:p>
          <a:p>
            <a:pPr marL="0" indent="0">
              <a:buNone/>
            </a:pPr>
            <a:endParaRPr lang="en-US" i="1" dirty="0"/>
          </a:p>
        </p:txBody>
      </p:sp>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General structure of classification as a statistical  decision problem (7) – connection to learning</a:t>
            </a:r>
          </a:p>
        </p:txBody>
      </p:sp>
    </p:spTree>
    <p:extLst>
      <p:ext uri="{BB962C8B-B14F-4D97-AF65-F5344CB8AC3E}">
        <p14:creationId xmlns:p14="http://schemas.microsoft.com/office/powerpoint/2010/main" val="1932642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351338"/>
          </a:xfrm>
        </p:spPr>
        <p:txBody>
          <a:bodyPr>
            <a:normAutofit/>
          </a:bodyPr>
          <a:lstStyle/>
          <a:p>
            <a:pPr marL="0" indent="0">
              <a:buNone/>
            </a:pPr>
            <a:r>
              <a:rPr lang="en-US" sz="2000" i="1" dirty="0"/>
              <a:t>The misclassification error rate is the probability of misclassifying a new randomly sampled object</a:t>
            </a:r>
          </a:p>
          <a:p>
            <a:pPr marL="0" indent="0">
              <a:buNone/>
            </a:pPr>
            <a:r>
              <a:rPr lang="en-US" sz="2000" i="1" dirty="0"/>
              <a:t>The apparent error rate is the probability of error when classifying either an observation from the training set or from an independent set. </a:t>
            </a:r>
          </a:p>
          <a:p>
            <a:pPr marL="0" indent="0">
              <a:buNone/>
            </a:pPr>
            <a:r>
              <a:rPr lang="en-US" sz="2000" i="1" dirty="0"/>
              <a:t>The training set error rate is expected to be biased down (e.g. lower than that for an independent set).</a:t>
            </a:r>
          </a:p>
          <a:p>
            <a:pPr marL="0" indent="0">
              <a:buNone/>
            </a:pPr>
            <a:r>
              <a:rPr lang="en-US" sz="2000" i="1" dirty="0"/>
              <a:t>Cross-validation is a method to more effectively use all data (an independent set as well as training set) and partitions randomly the training set </a:t>
            </a:r>
            <a:r>
              <a:rPr lang="en-US" sz="2000" dirty="0"/>
              <a:t>𝒯 into M parts, using M-1 of these together as the training set and using the remaining part as a test set, and repeating M times, each time calculating the error rate of the test set (number of incorrect assignments/ size of the test set) and then averaging the error rate across all M sets. (in this case the error rates are unbiased. Using M= total number of observations gives the “leave-one-out” cross validation. </a:t>
            </a:r>
            <a:endParaRPr lang="en-US" sz="2000" i="1" dirty="0"/>
          </a:p>
        </p:txBody>
      </p:sp>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How good is a classifier? Assessing performance of a classification procedure. </a:t>
            </a:r>
          </a:p>
        </p:txBody>
      </p:sp>
    </p:spTree>
    <p:extLst>
      <p:ext uri="{BB962C8B-B14F-4D97-AF65-F5344CB8AC3E}">
        <p14:creationId xmlns:p14="http://schemas.microsoft.com/office/powerpoint/2010/main" val="2384530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351338"/>
              </a:xfrm>
            </p:spPr>
            <p:txBody>
              <a:bodyPr>
                <a:normAutofit fontScale="92500" lnSpcReduction="10000"/>
              </a:bodyPr>
              <a:lstStyle/>
              <a:p>
                <a:pPr marL="0" indent="0">
                  <a:buNone/>
                </a:pPr>
                <a:r>
                  <a:rPr lang="en-US" sz="2400" i="1" dirty="0"/>
                  <a:t>An optimal decision rule minimizes the Bayes risk, but since we don’t know the true distribution of the data (e.g. what should be classified as what) we want to minimize the empirical estimate of the Bayes risk</a:t>
                </a: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𝑛</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𝑐</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𝑛</m:t>
                          </m:r>
                        </m:den>
                      </m:f>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𝒯</m:t>
                          </m:r>
                        </m:sub>
                        <m:sup/>
                        <m:e>
                          <m:r>
                            <a:rPr lang="en-US" sz="2000" b="0" i="1" smtClean="0">
                              <a:latin typeface="Cambria Math" panose="02040503050406030204" pitchFamily="18" charset="0"/>
                            </a:rPr>
                            <m:t>𝐼</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e>
                      </m:nary>
                    </m:oMath>
                  </m:oMathPara>
                </a14:m>
                <a:endParaRPr lang="en-US" sz="2000" i="1" dirty="0"/>
              </a:p>
              <a:p>
                <a:pPr marL="0" indent="0">
                  <a:buNone/>
                </a:pPr>
                <a:r>
                  <a:rPr lang="en-US" sz="2400" i="1" dirty="0"/>
                  <a:t>Where I( ) is the indicator function and </a:t>
                </a:r>
                <a:r>
                  <a:rPr lang="en-US" sz="2400" i="1" dirty="0" err="1"/>
                  <a:t>y</a:t>
                </a:r>
                <a:r>
                  <a:rPr lang="en-US" sz="2400" i="1" baseline="-25000" dirty="0" err="1"/>
                  <a:t>i</a:t>
                </a:r>
                <a:r>
                  <a:rPr lang="en-US" sz="2400" i="1" baseline="-25000" dirty="0"/>
                  <a:t> </a:t>
                </a:r>
                <a:r>
                  <a:rPr lang="en-US" sz="2400" i="1" dirty="0"/>
                  <a:t>is the correct class for the </a:t>
                </a:r>
                <a:r>
                  <a:rPr lang="en-US" sz="2400" i="1" dirty="0" err="1"/>
                  <a:t>ith</a:t>
                </a:r>
                <a:r>
                  <a:rPr lang="en-US" sz="2400" i="1" dirty="0"/>
                  <a:t> object in the training set and n is the size of the training set. This gives the misclassification error rate for the training set  or the average number of misclassifications in the training set for the classifier c. </a:t>
                </a:r>
              </a:p>
              <a:p>
                <a:pPr marL="0" indent="0">
                  <a:buNone/>
                </a:pPr>
                <a:r>
                  <a:rPr lang="en-US" sz="2400" i="1" dirty="0"/>
                  <a:t>For our two classifiers of the Iris data the empirical Bayes Risk for the triangle distribution is .27 and for the uniform distribution the empirical Bayes risk is .41</a:t>
                </a:r>
              </a:p>
            </p:txBody>
          </p:sp>
        </mc:Choice>
        <mc:Fallback xmlns="">
          <p:sp>
            <p:nvSpPr>
              <p:cNvPr id="3" name="Content Placeholder 2">
                <a:extLst>
                  <a:ext uri="{FF2B5EF4-FFF2-40B4-BE49-F238E27FC236}">
                    <a16:creationId xmlns:a16="http://schemas.microsoft.com/office/drawing/2014/main" id="{657369B7-3106-2041-BBDB-890AF8FF5E17}"/>
                  </a:ext>
                </a:extLst>
              </p:cNvPr>
              <p:cNvSpPr>
                <a:spLocks noGrp="1" noRot="1" noChangeAspect="1" noMove="1" noResize="1" noEditPoints="1" noAdjustHandles="1" noChangeArrowheads="1" noChangeShapeType="1" noTextEdit="1"/>
              </p:cNvSpPr>
              <p:nvPr>
                <p:ph idx="1"/>
              </p:nvPr>
            </p:nvSpPr>
            <p:spPr>
              <a:xfrm>
                <a:off x="628650" y="1474789"/>
                <a:ext cx="7886700" cy="4351338"/>
              </a:xfrm>
              <a:blipFill>
                <a:blip r:embed="rId2"/>
                <a:stretch>
                  <a:fillRect l="-965" t="-2332" r="-482"/>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How good is a classifier? Connection to statistical decision theory (1). </a:t>
            </a:r>
          </a:p>
        </p:txBody>
      </p:sp>
    </p:spTree>
    <p:extLst>
      <p:ext uri="{BB962C8B-B14F-4D97-AF65-F5344CB8AC3E}">
        <p14:creationId xmlns:p14="http://schemas.microsoft.com/office/powerpoint/2010/main" val="305750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351338"/>
              </a:xfrm>
            </p:spPr>
            <p:txBody>
              <a:bodyPr>
                <a:normAutofit lnSpcReduction="10000"/>
              </a:bodyPr>
              <a:lstStyle/>
              <a:p>
                <a:pPr marL="0" indent="0">
                  <a:buNone/>
                </a:pPr>
                <a:r>
                  <a:rPr lang="en-US" sz="2400" i="1" dirty="0"/>
                  <a:t>We cannot minimize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𝑛</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e>
                    </m:d>
                  </m:oMath>
                </a14:m>
                <a:r>
                  <a:rPr lang="en-US" sz="2400" i="1" dirty="0"/>
                  <a:t> across all possible classifiers since the training set is finite so we can always construct some function that works perfectly on the training set but always misclassifies any new observation (this is over-fitting the training set). To avoid over-fitting, there are two routes:</a:t>
                </a:r>
              </a:p>
              <a:p>
                <a:pPr marL="514350" indent="-514350">
                  <a:buAutoNum type="romanLcParenBoth"/>
                </a:pPr>
                <a:r>
                  <a:rPr lang="en-US" sz="2400" i="1" dirty="0"/>
                  <a:t>Restrict the set of functions (classification rules) over which we try to minimize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𝑛</m:t>
                        </m:r>
                      </m:sub>
                    </m:sSub>
                    <m:d>
                      <m:dPr>
                        <m:ctrlPr>
                          <a:rPr lang="en-US" sz="2400" i="1">
                            <a:latin typeface="Cambria Math" panose="02040503050406030204" pitchFamily="18" charset="0"/>
                          </a:rPr>
                        </m:ctrlPr>
                      </m:dPr>
                      <m:e>
                        <m:r>
                          <a:rPr lang="en-US" sz="2400" i="1">
                            <a:latin typeface="Cambria Math" panose="02040503050406030204" pitchFamily="18" charset="0"/>
                          </a:rPr>
                          <m:t>𝑐</m:t>
                        </m:r>
                      </m:e>
                    </m:d>
                  </m:oMath>
                </a14:m>
                <a:endParaRPr lang="en-US" sz="2400" i="1" dirty="0"/>
              </a:p>
              <a:p>
                <a:pPr marL="514350" indent="-514350">
                  <a:buAutoNum type="romanLcParenBoth"/>
                </a:pPr>
                <a:r>
                  <a:rPr lang="en-US" sz="2400" i="1" dirty="0"/>
                  <a:t>Modify the minimization criteria to add a “cost” for a complicated rule – this is called regularization. </a:t>
                </a:r>
              </a:p>
              <a:p>
                <a:pPr marL="0" indent="0">
                  <a:buNone/>
                </a:pPr>
                <a:r>
                  <a:rPr lang="en-US" sz="2400" i="1" dirty="0"/>
                  <a:t>Viewing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𝑛</m:t>
                        </m:r>
                      </m:sub>
                    </m:sSub>
                    <m:d>
                      <m:dPr>
                        <m:ctrlPr>
                          <a:rPr lang="en-US" sz="2400" i="1">
                            <a:latin typeface="Cambria Math" panose="02040503050406030204" pitchFamily="18" charset="0"/>
                          </a:rPr>
                        </m:ctrlPr>
                      </m:dPr>
                      <m:e>
                        <m:r>
                          <a:rPr lang="en-US" sz="2400" i="1">
                            <a:latin typeface="Cambria Math" panose="02040503050406030204" pitchFamily="18" charset="0"/>
                          </a:rPr>
                          <m:t>𝑐</m:t>
                        </m:r>
                      </m:e>
                    </m:d>
                  </m:oMath>
                </a14:m>
                <a:r>
                  <a:rPr lang="en-US" sz="2400" i="1" dirty="0"/>
                  <a:t> as a random variable, there is a lot of work on finding error bounds (in mean square, in probability, etc.) for particular sets of classifiers. </a:t>
                </a:r>
              </a:p>
            </p:txBody>
          </p:sp>
        </mc:Choice>
        <mc:Fallback xmlns="">
          <p:sp>
            <p:nvSpPr>
              <p:cNvPr id="3" name="Content Placeholder 2">
                <a:extLst>
                  <a:ext uri="{FF2B5EF4-FFF2-40B4-BE49-F238E27FC236}">
                    <a16:creationId xmlns:a16="http://schemas.microsoft.com/office/drawing/2014/main" id="{657369B7-3106-2041-BBDB-890AF8FF5E17}"/>
                  </a:ext>
                </a:extLst>
              </p:cNvPr>
              <p:cNvSpPr>
                <a:spLocks noGrp="1" noRot="1" noChangeAspect="1" noMove="1" noResize="1" noEditPoints="1" noAdjustHandles="1" noChangeArrowheads="1" noChangeShapeType="1" noTextEdit="1"/>
              </p:cNvSpPr>
              <p:nvPr>
                <p:ph idx="1"/>
              </p:nvPr>
            </p:nvSpPr>
            <p:spPr>
              <a:xfrm>
                <a:off x="628650" y="1474789"/>
                <a:ext cx="7886700" cy="4351338"/>
              </a:xfrm>
              <a:blipFill>
                <a:blip r:embed="rId2"/>
                <a:stretch>
                  <a:fillRect l="-1286" t="-2624" r="-161"/>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How good is a classifier? Connection to statistical decision theory (2). </a:t>
            </a:r>
          </a:p>
        </p:txBody>
      </p:sp>
    </p:spTree>
    <p:extLst>
      <p:ext uri="{BB962C8B-B14F-4D97-AF65-F5344CB8AC3E}">
        <p14:creationId xmlns:p14="http://schemas.microsoft.com/office/powerpoint/2010/main" val="386688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351338"/>
              </a:xfrm>
            </p:spPr>
            <p:txBody>
              <a:bodyPr>
                <a:normAutofit/>
              </a:bodyPr>
              <a:lstStyle/>
              <a:p>
                <a:pPr marL="0" indent="0">
                  <a:buNone/>
                </a:pPr>
                <a:r>
                  <a:rPr lang="en-US" sz="2400" i="1" dirty="0"/>
                  <a:t>Discriminant analysis (linear and quadratic):</a:t>
                </a:r>
              </a:p>
              <a:p>
                <a:pPr marL="0" indent="0">
                  <a:buNone/>
                </a:pPr>
                <a:r>
                  <a:rPr lang="en-US" sz="2400" i="1" dirty="0"/>
                  <a:t>Assume the objects in class k have a normal distribution with mean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𝑘</m:t>
                        </m:r>
                      </m:sub>
                    </m:sSub>
                  </m:oMath>
                </a14:m>
                <a:r>
                  <a:rPr lang="en-US" sz="2400" i="1" dirty="0"/>
                  <a:t>and covariance matrix </a:t>
                </a:r>
                <a:r>
                  <a:rPr lang="en-US" sz="2400" i="1" dirty="0" err="1"/>
                  <a:t>Σ</a:t>
                </a:r>
                <a:r>
                  <a:rPr lang="en-US" sz="2400" i="1" baseline="-25000" dirty="0" err="1"/>
                  <a:t>k</a:t>
                </a:r>
                <a:r>
                  <a:rPr lang="en-US" sz="2400" i="1" baseline="-25000" dirty="0"/>
                  <a:t> </a:t>
                </a:r>
                <a:r>
                  <a:rPr lang="en-US" sz="2400" i="1" dirty="0"/>
                  <a:t>then the Bayes risk decision rule chooses the class k that minimizes</a:t>
                </a:r>
              </a:p>
              <a:p>
                <a:pPr marL="0" indent="0">
                  <a:buNone/>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𝑘</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=−2</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e>
                        <m:r>
                          <a:rPr lang="en-US" sz="2400" b="0" i="1" smtClean="0">
                            <a:latin typeface="Cambria Math" panose="02040503050406030204" pitchFamily="18" charset="0"/>
                          </a:rPr>
                          <m:t>𝑘</m:t>
                        </m:r>
                      </m:e>
                    </m:d>
                    <m:r>
                      <a:rPr lang="en-US" sz="2400" b="0" i="1" smtClean="0">
                        <a:latin typeface="Cambria Math" panose="02040503050406030204" pitchFamily="18" charset="0"/>
                      </a:rPr>
                      <m:t>−2</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𝜋</m:t>
                        </m:r>
                      </m:e>
                      <m:sub>
                        <m:r>
                          <a:rPr lang="en-US" sz="2400" b="0" i="1" smtClean="0">
                            <a:latin typeface="Cambria Math" panose="02040503050406030204" pitchFamily="18" charset="0"/>
                          </a:rPr>
                          <m:t>𝑘</m:t>
                        </m:r>
                      </m:sub>
                    </m:sSub>
                  </m:oMath>
                </a14:m>
                <a:r>
                  <a:rPr lang="en-US" sz="2400" i="1" dirty="0"/>
                  <a:t>)</a:t>
                </a:r>
              </a:p>
              <a:p>
                <a:pPr marL="0" indent="0">
                  <a:buNone/>
                </a:pPr>
                <a:r>
                  <a:rPr lang="en-US" sz="2400" i="1"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𝑘</m:t>
                        </m:r>
                      </m:sub>
                      <m:sup>
                        <m:r>
                          <a:rPr lang="en-US" sz="2400" b="0" i="1" smtClean="0">
                            <a:latin typeface="Cambria Math" panose="02040503050406030204" pitchFamily="18" charset="0"/>
                          </a:rPr>
                          <m:t>−1</m:t>
                        </m:r>
                      </m:sup>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𝑘</m:t>
                                </m:r>
                              </m:sub>
                            </m:sSub>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𝑘</m:t>
                            </m:r>
                          </m:sub>
                          <m:sup/>
                          <m:e>
                            <m:r>
                              <a:rPr lang="en-US" sz="2400" b="0" i="1" smtClean="0">
                                <a:latin typeface="Cambria Math" panose="02040503050406030204" pitchFamily="18" charset="0"/>
                              </a:rPr>
                              <m:t>)−2</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𝜋</m:t>
                                </m:r>
                              </m:e>
                              <m:sub>
                                <m:r>
                                  <a:rPr lang="en-US" sz="2400" b="0" i="1" smtClean="0">
                                    <a:latin typeface="Cambria Math" panose="02040503050406030204" pitchFamily="18" charset="0"/>
                                  </a:rPr>
                                  <m:t>𝑘</m:t>
                                </m:r>
                              </m:sub>
                            </m:sSub>
                          </m:e>
                        </m:nary>
                      </m:e>
                    </m:nary>
                    <m:r>
                      <a:rPr lang="en-US" sz="2400" b="0" i="1" smtClean="0">
                        <a:latin typeface="Cambria Math" panose="02040503050406030204" pitchFamily="18" charset="0"/>
                      </a:rPr>
                      <m:t>)</m:t>
                    </m:r>
                  </m:oMath>
                </a14:m>
                <a:endParaRPr lang="en-US" sz="2400" i="1" dirty="0"/>
              </a:p>
              <a:p>
                <a:pPr marL="0" indent="0">
                  <a:buNone/>
                </a:pPr>
                <a:r>
                  <a:rPr lang="en-US" sz="2400" i="1" dirty="0"/>
                  <a:t>The first term in this is the </a:t>
                </a:r>
                <a:r>
                  <a:rPr lang="en-US" sz="2400" i="1" dirty="0" err="1"/>
                  <a:t>Mahalanobis</a:t>
                </a:r>
                <a:r>
                  <a:rPr lang="en-US" sz="2400" i="1" dirty="0"/>
                  <a:t> distance to the center of class k. This classification rule is called quadratic discriminant analysis. </a:t>
                </a:r>
              </a:p>
            </p:txBody>
          </p:sp>
        </mc:Choice>
        <mc:Fallback xmlns="">
          <p:sp>
            <p:nvSpPr>
              <p:cNvPr id="3" name="Content Placeholder 2">
                <a:extLst>
                  <a:ext uri="{FF2B5EF4-FFF2-40B4-BE49-F238E27FC236}">
                    <a16:creationId xmlns:a16="http://schemas.microsoft.com/office/drawing/2014/main" id="{657369B7-3106-2041-BBDB-890AF8FF5E17}"/>
                  </a:ext>
                </a:extLst>
              </p:cNvPr>
              <p:cNvSpPr>
                <a:spLocks noGrp="1" noRot="1" noChangeAspect="1" noMove="1" noResize="1" noEditPoints="1" noAdjustHandles="1" noChangeArrowheads="1" noChangeShapeType="1" noTextEdit="1"/>
              </p:cNvSpPr>
              <p:nvPr>
                <p:ph idx="1"/>
              </p:nvPr>
            </p:nvSpPr>
            <p:spPr>
              <a:xfrm>
                <a:off x="628650" y="1474789"/>
                <a:ext cx="7886700" cy="4351338"/>
              </a:xfrm>
              <a:blipFill>
                <a:blip r:embed="rId2"/>
                <a:stretch>
                  <a:fillRect l="-1286" t="-1749" r="-1125"/>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Probability models </a:t>
            </a:r>
          </a:p>
        </p:txBody>
      </p:sp>
    </p:spTree>
    <p:extLst>
      <p:ext uri="{BB962C8B-B14F-4D97-AF65-F5344CB8AC3E}">
        <p14:creationId xmlns:p14="http://schemas.microsoft.com/office/powerpoint/2010/main" val="2941831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351338"/>
              </a:xfrm>
            </p:spPr>
            <p:txBody>
              <a:bodyPr>
                <a:normAutofit/>
              </a:bodyPr>
              <a:lstStyle/>
              <a:p>
                <a:pPr marL="0" indent="0">
                  <a:buNone/>
                </a:pPr>
                <a:r>
                  <a:rPr lang="en-US" sz="2400" i="1" dirty="0"/>
                  <a:t>Discriminant analysis (linear and quadratic):</a:t>
                </a:r>
              </a:p>
              <a:p>
                <a:pPr marL="0" indent="0">
                  <a:buNone/>
                </a:pPr>
                <a:r>
                  <a:rPr lang="en-US" sz="2400" i="1" dirty="0"/>
                  <a:t>If we assume that all the covariance matrices for each of the classes is the same, so </a:t>
                </a:r>
                <a:r>
                  <a:rPr lang="en-US" sz="2400" i="1" dirty="0" err="1"/>
                  <a:t>Σ</a:t>
                </a:r>
                <a:r>
                  <a:rPr lang="en-US" sz="2400" i="1" baseline="-25000" dirty="0" err="1"/>
                  <a:t>k</a:t>
                </a:r>
                <a:r>
                  <a:rPr lang="en-US" sz="2400" i="1" baseline="-25000" dirty="0"/>
                  <a:t>  </a:t>
                </a:r>
                <a:r>
                  <a:rPr lang="en-US" sz="2400" i="1" dirty="0"/>
                  <a:t>= </a:t>
                </a:r>
                <a:r>
                  <a:rPr lang="en-US" sz="2400" i="1" dirty="0" err="1"/>
                  <a:t>Σ</a:t>
                </a:r>
                <a:r>
                  <a:rPr lang="en-US" sz="2400" i="1" baseline="-25000" dirty="0"/>
                  <a:t> </a:t>
                </a:r>
                <a:r>
                  <a:rPr lang="en-US" sz="2400" i="1" dirty="0"/>
                  <a:t>for all k (thus each class is assumed to differ only in the means of each class) then the rule chooses the class k that minimizes</a:t>
                </a:r>
              </a:p>
              <a:p>
                <a:pPr marL="0" indent="0">
                  <a:buNone/>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𝑘</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=−2</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e>
                        <m:r>
                          <a:rPr lang="en-US" sz="2400" b="0" i="1" smtClean="0">
                            <a:latin typeface="Cambria Math" panose="02040503050406030204" pitchFamily="18" charset="0"/>
                          </a:rPr>
                          <m:t>𝑘</m:t>
                        </m:r>
                      </m:e>
                    </m:d>
                    <m:r>
                      <a:rPr lang="en-US" sz="2400" b="0" i="1" smtClean="0">
                        <a:latin typeface="Cambria Math" panose="02040503050406030204" pitchFamily="18" charset="0"/>
                      </a:rPr>
                      <m:t>−2</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𝜋</m:t>
                        </m:r>
                      </m:e>
                      <m:sub>
                        <m:r>
                          <a:rPr lang="en-US" sz="2400" b="0" i="1" smtClean="0">
                            <a:latin typeface="Cambria Math" panose="02040503050406030204" pitchFamily="18" charset="0"/>
                          </a:rPr>
                          <m:t>𝑘</m:t>
                        </m:r>
                      </m:sub>
                    </m:sSub>
                  </m:oMath>
                </a14:m>
                <a:r>
                  <a:rPr lang="en-US" sz="2400" i="1" dirty="0"/>
                  <a:t>)</a:t>
                </a:r>
              </a:p>
              <a:p>
                <a:pPr marL="0" indent="0">
                  <a:buNone/>
                </a:pPr>
                <a:r>
                  <a:rPr lang="en-US" sz="2400" i="1" dirty="0"/>
                  <a:t>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𝑘</m:t>
                        </m:r>
                      </m:sub>
                    </m:sSub>
                    <m:nary>
                      <m:naryPr>
                        <m:chr m:val="∑"/>
                        <m:ctrlPr>
                          <a:rPr lang="en-US" sz="2400" b="0" i="1" smtClean="0">
                            <a:latin typeface="Cambria Math" panose="02040503050406030204" pitchFamily="18" charset="0"/>
                          </a:rPr>
                        </m:ctrlPr>
                      </m:naryPr>
                      <m:sub/>
                      <m:sup>
                        <m:r>
                          <a:rPr lang="en-US" sz="2400" b="0" i="1" smtClean="0">
                            <a:latin typeface="Cambria Math" panose="02040503050406030204" pitchFamily="18" charset="0"/>
                          </a:rPr>
                          <m:t>−1</m:t>
                        </m:r>
                      </m:sup>
                      <m:e>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𝑘</m:t>
                            </m:r>
                          </m:sub>
                        </m:sSub>
                        <m:r>
                          <a:rPr lang="en-US" sz="2400" b="0" i="0" smtClean="0">
                            <a:latin typeface="Cambria Math" panose="02040503050406030204" pitchFamily="18" charset="0"/>
                          </a:rPr>
                          <m:t>′</m:t>
                        </m:r>
                        <m:nary>
                          <m:naryPr>
                            <m:chr m:val="∑"/>
                            <m:ctrlPr>
                              <a:rPr lang="en-US" sz="2400" b="0" i="1" smtClean="0">
                                <a:latin typeface="Cambria Math" panose="02040503050406030204" pitchFamily="18" charset="0"/>
                              </a:rPr>
                            </m:ctrlPr>
                          </m:naryPr>
                          <m:sub/>
                          <m:sup>
                            <m:r>
                              <a:rPr lang="en-US" sz="2400" b="0" i="1" smtClean="0">
                                <a:latin typeface="Cambria Math" panose="02040503050406030204" pitchFamily="18" charset="0"/>
                              </a:rPr>
                              <m:t>−1</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𝑘</m:t>
                                </m:r>
                              </m:sub>
                            </m:sSub>
                          </m:e>
                        </m:nary>
                      </m:e>
                    </m:nary>
                    <m:r>
                      <a:rPr lang="en-US" sz="2400" b="0" i="1" smtClean="0">
                        <a:latin typeface="Cambria Math" panose="02040503050406030204" pitchFamily="18" charset="0"/>
                      </a:rPr>
                      <m:t>−2</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𝜋</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oMath>
                </a14:m>
                <a:endParaRPr lang="en-US" sz="2400" i="1" dirty="0"/>
              </a:p>
              <a:p>
                <a:pPr marL="0" indent="0">
                  <a:buNone/>
                </a:pPr>
                <a:r>
                  <a:rPr lang="en-US" sz="2400" i="1" dirty="0"/>
                  <a:t>This classification rule is linear in the data x and is called linear discriminant analysis. </a:t>
                </a:r>
              </a:p>
            </p:txBody>
          </p:sp>
        </mc:Choice>
        <mc:Fallback xmlns="">
          <p:sp>
            <p:nvSpPr>
              <p:cNvPr id="3" name="Content Placeholder 2">
                <a:extLst>
                  <a:ext uri="{FF2B5EF4-FFF2-40B4-BE49-F238E27FC236}">
                    <a16:creationId xmlns:a16="http://schemas.microsoft.com/office/drawing/2014/main" id="{657369B7-3106-2041-BBDB-890AF8FF5E17}"/>
                  </a:ext>
                </a:extLst>
              </p:cNvPr>
              <p:cNvSpPr>
                <a:spLocks noGrp="1" noRot="1" noChangeAspect="1" noMove="1" noResize="1" noEditPoints="1" noAdjustHandles="1" noChangeArrowheads="1" noChangeShapeType="1" noTextEdit="1"/>
              </p:cNvSpPr>
              <p:nvPr>
                <p:ph idx="1"/>
              </p:nvPr>
            </p:nvSpPr>
            <p:spPr>
              <a:xfrm>
                <a:off x="628650" y="1474789"/>
                <a:ext cx="7886700" cy="4351338"/>
              </a:xfrm>
              <a:blipFill>
                <a:blip r:embed="rId2"/>
                <a:stretch>
                  <a:fillRect l="-1286" t="-1749" r="-2090"/>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Probability models </a:t>
            </a:r>
          </a:p>
        </p:txBody>
      </p:sp>
    </p:spTree>
    <p:extLst>
      <p:ext uri="{BB962C8B-B14F-4D97-AF65-F5344CB8AC3E}">
        <p14:creationId xmlns:p14="http://schemas.microsoft.com/office/powerpoint/2010/main" val="86679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675490"/>
              </a:xfrm>
            </p:spPr>
            <p:txBody>
              <a:bodyPr>
                <a:normAutofit/>
              </a:bodyPr>
              <a:lstStyle/>
              <a:p>
                <a:pPr marL="0" indent="0">
                  <a:buNone/>
                </a:pPr>
                <a:r>
                  <a:rPr lang="en-US" sz="2400" i="1" dirty="0"/>
                  <a:t>Discriminant analysis (linear and quadratic):</a:t>
                </a:r>
              </a:p>
              <a:p>
                <a:pPr marL="0" indent="0">
                  <a:buNone/>
                </a:pPr>
                <a:r>
                  <a:rPr lang="en-US" sz="2400" i="1" dirty="0"/>
                  <a:t>So for these, we need to estimate from the training set the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𝑘</m:t>
                        </m:r>
                      </m:sub>
                    </m:sSub>
                  </m:oMath>
                </a14:m>
                <a:r>
                  <a:rPr lang="en-US" sz="2400" i="1" dirty="0"/>
                  <a:t>and the matrix </a:t>
                </a:r>
                <a14:m>
                  <m:oMath xmlns:m="http://schemas.openxmlformats.org/officeDocument/2006/math">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𝑘</m:t>
                        </m:r>
                      </m:sub>
                      <m:sup/>
                      <m:e/>
                    </m:nary>
                  </m:oMath>
                </a14:m>
                <a:r>
                  <a:rPr lang="en-US" sz="2400" i="1" dirty="0"/>
                  <a:t> and for these the maximum likelihood estimates are used – which are just the sample means from the training set for each class k and the sample covariance matrix</a:t>
                </a:r>
              </a:p>
              <a:p>
                <a:pPr marL="0" indent="0">
                  <a:buNone/>
                </a:pPr>
                <a14:m>
                  <m:oMath xmlns:m="http://schemas.openxmlformats.org/officeDocument/2006/math">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𝑘</m:t>
                        </m:r>
                      </m:sub>
                      <m:sup/>
                      <m:e/>
                    </m:nary>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𝑘</m:t>
                            </m:r>
                          </m:sub>
                        </m:sSub>
                      </m:den>
                    </m:f>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=1</m:t>
                        </m:r>
                      </m:sub>
                      <m:sup>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𝑘</m:t>
                            </m:r>
                          </m:sub>
                        </m:sSub>
                      </m:sup>
                      <m:e>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m:t>
                            </m:r>
                          </m:sub>
                        </m:sSub>
                      </m:e>
                    </m:nary>
                  </m:oMath>
                </a14:m>
                <a:r>
                  <a:rPr lang="en-US" sz="2400" i="1" dirty="0"/>
                  <a:t>-</a:t>
                </a:r>
                <a14:m>
                  <m:oMath xmlns:m="http://schemas.openxmlformats.org/officeDocument/2006/math">
                    <m:sSub>
                      <m:sSubPr>
                        <m:ctrlPr>
                          <a:rPr lang="en-US" sz="2400" i="1" dirty="0" smtClean="0">
                            <a:latin typeface="Cambria Math" panose="02040503050406030204" pitchFamily="18" charset="0"/>
                          </a:rPr>
                        </m:ctrlPr>
                      </m:sSubPr>
                      <m:e>
                        <m:acc>
                          <m:accPr>
                            <m:chr m:val="̂"/>
                            <m:ctrlPr>
                              <a:rPr lang="en-US" sz="2400" i="1" dirty="0" smtClean="0">
                                <a:latin typeface="Cambria Math" panose="02040503050406030204" pitchFamily="18" charset="0"/>
                              </a:rPr>
                            </m:ctrlPr>
                          </m:accPr>
                          <m:e>
                            <m:r>
                              <a:rPr lang="en-US" sz="2400" i="1" dirty="0" smtClean="0">
                                <a:latin typeface="Cambria Math" panose="02040503050406030204" pitchFamily="18" charset="0"/>
                                <a:ea typeface="Cambria Math" panose="02040503050406030204" pitchFamily="18" charset="0"/>
                              </a:rPr>
                              <m:t>𝜇</m:t>
                            </m:r>
                          </m:e>
                        </m:acc>
                      </m:e>
                      <m:sub>
                        <m:r>
                          <a:rPr lang="en-US" sz="2400" b="0" i="1" dirty="0" smtClean="0">
                            <a:latin typeface="Cambria Math" panose="02040503050406030204" pitchFamily="18" charset="0"/>
                          </a:rPr>
                          <m:t>𝑘</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𝑗</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b="0" i="1" dirty="0" smtClean="0">
                                <a:latin typeface="Cambria Math" panose="02040503050406030204" pitchFamily="18" charset="0"/>
                                <a:ea typeface="Cambria Math" panose="02040503050406030204" pitchFamily="18" charset="0"/>
                              </a:rPr>
                              <m:t>𝜇</m:t>
                            </m:r>
                          </m:e>
                        </m:acc>
                      </m:e>
                      <m:sub>
                        <m:r>
                          <a:rPr lang="en-US" sz="2400" b="0" i="1" dirty="0" smtClean="0">
                            <a:latin typeface="Cambria Math" panose="02040503050406030204" pitchFamily="18" charset="0"/>
                          </a:rPr>
                          <m:t>𝑗</m:t>
                        </m:r>
                      </m:sub>
                    </m:sSub>
                    <m:r>
                      <a:rPr lang="en-US" sz="2400" b="0" i="1" dirty="0" smtClean="0">
                        <a:latin typeface="Cambria Math" panose="02040503050406030204" pitchFamily="18" charset="0"/>
                      </a:rPr>
                      <m:t>)′</m:t>
                    </m:r>
                  </m:oMath>
                </a14:m>
                <a:endParaRPr lang="en-US" sz="2400" i="1" dirty="0"/>
              </a:p>
              <a:p>
                <a:pPr marL="0" indent="0">
                  <a:buNone/>
                </a:pPr>
                <a:r>
                  <a:rPr lang="en-US" sz="2400" i="1" dirty="0"/>
                  <a:t>For linear discriminant analysis then the average of the sample covariances is used </a:t>
                </a:r>
              </a:p>
              <a:p>
                <a:pPr marL="0" indent="0">
                  <a:buNone/>
                </a:pPr>
                <a14:m>
                  <m:oMath xmlns:m="http://schemas.openxmlformats.org/officeDocument/2006/math">
                    <m:acc>
                      <m:accPr>
                        <m:chr m:val="̂"/>
                        <m:ctrlPr>
                          <a:rPr lang="en-US" sz="2400" i="1" smtClean="0">
                            <a:latin typeface="Cambria Math" panose="02040503050406030204" pitchFamily="18" charset="0"/>
                          </a:rPr>
                        </m:ctrlPr>
                      </m:accPr>
                      <m:e>
                        <m:r>
                          <m:rPr>
                            <m:sty m:val="p"/>
                          </m:rPr>
                          <a:rPr lang="el-GR" sz="2400" i="1" smtClean="0">
                            <a:latin typeface="Cambria Math" panose="02040503050406030204" pitchFamily="18" charset="0"/>
                            <a:ea typeface="Cambria Math" panose="02040503050406030204" pitchFamily="18" charset="0"/>
                          </a:rPr>
                          <m:t>Σ</m:t>
                        </m:r>
                      </m:e>
                    </m:acc>
                  </m:oMath>
                </a14:m>
                <a:r>
                  <a:rPr lang="en-US" sz="2400" i="1" dirty="0"/>
                  <a:t>=</a:t>
                </a:r>
                <a14:m>
                  <m:oMath xmlns:m="http://schemas.openxmlformats.org/officeDocument/2006/math">
                    <m:f>
                      <m:fPr>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𝑁</m:t>
                        </m:r>
                      </m:den>
                    </m:f>
                    <m:nary>
                      <m:naryPr>
                        <m:chr m:val="∑"/>
                        <m:ctrlPr>
                          <a:rPr lang="en-US" sz="2400" i="1" dirty="0" smtClean="0">
                            <a:latin typeface="Cambria Math" panose="02040503050406030204" pitchFamily="18" charset="0"/>
                          </a:rPr>
                        </m:ctrlPr>
                      </m:naryPr>
                      <m:sub>
                        <m:r>
                          <m:rPr>
                            <m:brk m:alnAt="23"/>
                          </m:rPr>
                          <a:rPr lang="en-US" sz="2400" b="0" i="1" dirty="0" smtClean="0">
                            <a:latin typeface="Cambria Math" panose="02040503050406030204" pitchFamily="18" charset="0"/>
                          </a:rPr>
                          <m:t>𝑘</m:t>
                        </m:r>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𝐾</m:t>
                        </m:r>
                      </m:sup>
                      <m:e>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𝑛</m:t>
                            </m:r>
                          </m:e>
                          <m:sub>
                            <m:r>
                              <a:rPr lang="en-US" sz="2400" b="0" i="1" dirty="0" smtClean="0">
                                <a:latin typeface="Cambria Math" panose="02040503050406030204" pitchFamily="18" charset="0"/>
                              </a:rPr>
                              <m:t>𝑘</m:t>
                            </m:r>
                          </m:sub>
                        </m:sSub>
                        <m:sSub>
                          <m:sSubPr>
                            <m:ctrlPr>
                              <a:rPr lang="en-US" sz="2400" i="1" dirty="0" smtClean="0">
                                <a:latin typeface="Cambria Math" panose="02040503050406030204" pitchFamily="18" charset="0"/>
                              </a:rPr>
                            </m:ctrlPr>
                          </m:sSubPr>
                          <m:e>
                            <m:r>
                              <m:rPr>
                                <m:sty m:val="p"/>
                              </m:rPr>
                              <a:rPr lang="el-GR" sz="2400" i="1" dirty="0" smtClean="0">
                                <a:latin typeface="Cambria Math" panose="02040503050406030204" pitchFamily="18" charset="0"/>
                                <a:ea typeface="Cambria Math" panose="02040503050406030204" pitchFamily="18" charset="0"/>
                              </a:rPr>
                              <m:t>Σ</m:t>
                            </m:r>
                          </m:e>
                          <m:sub>
                            <m:r>
                              <a:rPr lang="en-US" sz="2400" b="0" i="1" dirty="0" smtClean="0">
                                <a:latin typeface="Cambria Math" panose="02040503050406030204" pitchFamily="18" charset="0"/>
                              </a:rPr>
                              <m:t>𝑘</m:t>
                            </m:r>
                          </m:sub>
                        </m:sSub>
                      </m:e>
                    </m:nary>
                  </m:oMath>
                </a14:m>
                <a:endParaRPr lang="en-US" sz="2400" i="1" dirty="0"/>
              </a:p>
            </p:txBody>
          </p:sp>
        </mc:Choice>
        <mc:Fallback xmlns="">
          <p:sp>
            <p:nvSpPr>
              <p:cNvPr id="3" name="Content Placeholder 2">
                <a:extLst>
                  <a:ext uri="{FF2B5EF4-FFF2-40B4-BE49-F238E27FC236}">
                    <a16:creationId xmlns:a16="http://schemas.microsoft.com/office/drawing/2014/main" id="{657369B7-3106-2041-BBDB-890AF8FF5E17}"/>
                  </a:ext>
                </a:extLst>
              </p:cNvPr>
              <p:cNvSpPr>
                <a:spLocks noGrp="1" noRot="1" noChangeAspect="1" noMove="1" noResize="1" noEditPoints="1" noAdjustHandles="1" noChangeArrowheads="1" noChangeShapeType="1" noTextEdit="1"/>
              </p:cNvSpPr>
              <p:nvPr>
                <p:ph idx="1"/>
              </p:nvPr>
            </p:nvSpPr>
            <p:spPr>
              <a:xfrm>
                <a:off x="628650" y="1474789"/>
                <a:ext cx="7886700" cy="4675490"/>
              </a:xfrm>
              <a:blipFill>
                <a:blip r:embed="rId2"/>
                <a:stretch>
                  <a:fillRect l="-5949" t="-1626" r="-1125" b="-8130"/>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Probability models </a:t>
            </a:r>
          </a:p>
        </p:txBody>
      </p:sp>
    </p:spTree>
    <p:extLst>
      <p:ext uri="{BB962C8B-B14F-4D97-AF65-F5344CB8AC3E}">
        <p14:creationId xmlns:p14="http://schemas.microsoft.com/office/powerpoint/2010/main" val="342759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70988FFC-EA9C-3C41-B621-46793D889CE3}"/>
              </a:ext>
            </a:extLst>
          </p:cNvPr>
          <p:cNvPicPr>
            <a:picLocks noChangeAspect="1"/>
          </p:cNvPicPr>
          <p:nvPr/>
        </p:nvPicPr>
        <p:blipFill>
          <a:blip r:embed="rId2"/>
          <a:stretch>
            <a:fillRect/>
          </a:stretch>
        </p:blipFill>
        <p:spPr>
          <a:xfrm>
            <a:off x="0" y="162838"/>
            <a:ext cx="4354882" cy="326616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AD966F23-BFD8-9C43-9780-F4F64968BD97}"/>
              </a:ext>
            </a:extLst>
          </p:cNvPr>
          <p:cNvPicPr>
            <a:picLocks noChangeAspect="1"/>
          </p:cNvPicPr>
          <p:nvPr/>
        </p:nvPicPr>
        <p:blipFill>
          <a:blip r:embed="rId3"/>
          <a:stretch>
            <a:fillRect/>
          </a:stretch>
        </p:blipFill>
        <p:spPr>
          <a:xfrm>
            <a:off x="4484317" y="162839"/>
            <a:ext cx="4459265" cy="334444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971F6F72-8682-C64F-B187-7A981C0468DF}"/>
              </a:ext>
            </a:extLst>
          </p:cNvPr>
          <p:cNvPicPr>
            <a:picLocks noChangeAspect="1"/>
          </p:cNvPicPr>
          <p:nvPr/>
        </p:nvPicPr>
        <p:blipFill>
          <a:blip r:embed="rId4"/>
          <a:stretch>
            <a:fillRect/>
          </a:stretch>
        </p:blipFill>
        <p:spPr>
          <a:xfrm>
            <a:off x="1598981" y="3428999"/>
            <a:ext cx="4572001" cy="3429001"/>
          </a:xfrm>
          <a:prstGeom prst="rect">
            <a:avLst/>
          </a:prstGeom>
        </p:spPr>
      </p:pic>
    </p:spTree>
    <p:extLst>
      <p:ext uri="{BB962C8B-B14F-4D97-AF65-F5344CB8AC3E}">
        <p14:creationId xmlns:p14="http://schemas.microsoft.com/office/powerpoint/2010/main" val="315467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7369B7-3106-2041-BBDB-890AF8FF5E17}"/>
                  </a:ext>
                </a:extLst>
              </p:cNvPr>
              <p:cNvSpPr>
                <a:spLocks noGrp="1"/>
              </p:cNvSpPr>
              <p:nvPr>
                <p:ph idx="1"/>
              </p:nvPr>
            </p:nvSpPr>
            <p:spPr>
              <a:xfrm>
                <a:off x="628650" y="1474789"/>
                <a:ext cx="7886700" cy="4675490"/>
              </a:xfrm>
            </p:spPr>
            <p:txBody>
              <a:bodyPr>
                <a:normAutofit fontScale="92500"/>
              </a:bodyPr>
              <a:lstStyle/>
              <a:p>
                <a:pPr marL="0" indent="0">
                  <a:buNone/>
                </a:pPr>
                <a:r>
                  <a:rPr lang="en-US" sz="2400" i="1" dirty="0"/>
                  <a:t>Discriminant analysis (linear and quadratic):</a:t>
                </a:r>
              </a:p>
              <a:p>
                <a:pPr marL="0" indent="0">
                  <a:buNone/>
                </a:pPr>
                <a:r>
                  <a:rPr lang="en-US" sz="2400" i="1" dirty="0"/>
                  <a:t>For linear discriminant analysis if there are m measurements on each object and K classes, there are </a:t>
                </a:r>
                <a:r>
                  <a:rPr lang="en-US" sz="2400" i="1" dirty="0" err="1"/>
                  <a:t>Km+m</a:t>
                </a:r>
                <a:r>
                  <a:rPr lang="en-US" sz="2400" i="1" dirty="0"/>
                  <a:t>(m+1)/2 parameters to estimate from the training set while in quadratic discriminant analysis there are </a:t>
                </a:r>
                <a:r>
                  <a:rPr lang="en-US" sz="2400" i="1" dirty="0" err="1"/>
                  <a:t>Km+Km</a:t>
                </a:r>
                <a:r>
                  <a:rPr lang="en-US" sz="2400" i="1" dirty="0"/>
                  <a:t>(m+1)/2 parameters to estimate. Suo unless there are sufficient data to estimate these parameters, the linear one can outperform the quadratic one. Because of this, for the quadratic case sometimes the covariances are just assumed to be zero and the  the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𝑘</m:t>
                        </m:r>
                      </m:sub>
                    </m:sSub>
                  </m:oMath>
                </a14:m>
                <a:r>
                  <a:rPr lang="en-US" sz="2400" i="1" dirty="0"/>
                  <a:t>and the matrix </a:t>
                </a:r>
                <a:r>
                  <a:rPr lang="en-US" sz="2400" i="1" dirty="0" err="1"/>
                  <a:t>Σ</a:t>
                </a:r>
                <a:r>
                  <a:rPr lang="en-US" sz="2400" i="1" baseline="-25000" dirty="0" err="1"/>
                  <a:t>k</a:t>
                </a:r>
                <a:r>
                  <a:rPr lang="en-US" sz="2400" i="1" baseline="-25000" dirty="0"/>
                  <a:t> </a:t>
                </a:r>
                <a:r>
                  <a:rPr lang="en-US" sz="2400" i="1" dirty="0"/>
                  <a:t>is assumed to be diagonal with the variances on the diagonal calculated as the sample variances for each class. </a:t>
                </a:r>
              </a:p>
              <a:p>
                <a:pPr marL="0" indent="0">
                  <a:buNone/>
                </a:pPr>
                <a:r>
                  <a:rPr lang="en-US" sz="2400" i="1" dirty="0">
                    <a:latin typeface="Cambria Math" panose="02040503050406030204" pitchFamily="18" charset="0"/>
                  </a:rPr>
                  <a:t>Two extensions of this are to use a multivariate t-distribution with heavier tails than the normal or for non-unimodal data to use a mixture of multivariate </a:t>
                </a:r>
                <a:r>
                  <a:rPr lang="en-US" sz="2400" i="1" dirty="0" err="1">
                    <a:latin typeface="Cambria Math" panose="02040503050406030204" pitchFamily="18" charset="0"/>
                  </a:rPr>
                  <a:t>normals</a:t>
                </a:r>
                <a:r>
                  <a:rPr lang="en-US" sz="2400" i="1" dirty="0">
                    <a:latin typeface="Cambria Math" panose="02040503050406030204" pitchFamily="18" charset="0"/>
                  </a:rPr>
                  <a:t> </a:t>
                </a:r>
              </a:p>
            </p:txBody>
          </p:sp>
        </mc:Choice>
        <mc:Fallback xmlns="">
          <p:sp>
            <p:nvSpPr>
              <p:cNvPr id="3" name="Content Placeholder 2">
                <a:extLst>
                  <a:ext uri="{FF2B5EF4-FFF2-40B4-BE49-F238E27FC236}">
                    <a16:creationId xmlns:a16="http://schemas.microsoft.com/office/drawing/2014/main" id="{657369B7-3106-2041-BBDB-890AF8FF5E17}"/>
                  </a:ext>
                </a:extLst>
              </p:cNvPr>
              <p:cNvSpPr>
                <a:spLocks noGrp="1" noRot="1" noChangeAspect="1" noMove="1" noResize="1" noEditPoints="1" noAdjustHandles="1" noChangeArrowheads="1" noChangeShapeType="1" noTextEdit="1"/>
              </p:cNvSpPr>
              <p:nvPr>
                <p:ph idx="1"/>
              </p:nvPr>
            </p:nvSpPr>
            <p:spPr>
              <a:xfrm>
                <a:off x="628650" y="1474789"/>
                <a:ext cx="7886700" cy="4675490"/>
              </a:xfrm>
              <a:blipFill>
                <a:blip r:embed="rId2"/>
                <a:stretch>
                  <a:fillRect l="-965" t="-1897" b="-271"/>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8E7BE21-3B9B-A343-9961-FA8055C6EBD5}"/>
              </a:ext>
            </a:extLst>
          </p:cNvPr>
          <p:cNvSpPr txBox="1">
            <a:spLocks noGrp="1"/>
          </p:cNvSpPr>
          <p:nvPr>
            <p:ph type="title"/>
          </p:nvPr>
        </p:nvSpPr>
        <p:spPr>
          <a:xfrm>
            <a:off x="628650" y="149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Some classification methods: Probability models </a:t>
            </a:r>
          </a:p>
        </p:txBody>
      </p:sp>
    </p:spTree>
    <p:extLst>
      <p:ext uri="{BB962C8B-B14F-4D97-AF65-F5344CB8AC3E}">
        <p14:creationId xmlns:p14="http://schemas.microsoft.com/office/powerpoint/2010/main" val="380773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80BFB73A-D08F-CA42-B179-652AD0F908E5}"/>
              </a:ext>
            </a:extLst>
          </p:cNvPr>
          <p:cNvPicPr>
            <a:picLocks noChangeAspect="1"/>
          </p:cNvPicPr>
          <p:nvPr/>
        </p:nvPicPr>
        <p:blipFill>
          <a:blip r:embed="rId2"/>
          <a:stretch>
            <a:fillRect/>
          </a:stretch>
        </p:blipFill>
        <p:spPr>
          <a:xfrm>
            <a:off x="0" y="601249"/>
            <a:ext cx="4784941" cy="3588706"/>
          </a:xfrm>
          <a:prstGeom prst="rect">
            <a:avLst/>
          </a:prstGeom>
        </p:spPr>
      </p:pic>
      <p:pic>
        <p:nvPicPr>
          <p:cNvPr id="3" name="Picture 2" descr="Chart, line chart&#10;&#10;Description automatically generated">
            <a:extLst>
              <a:ext uri="{FF2B5EF4-FFF2-40B4-BE49-F238E27FC236}">
                <a16:creationId xmlns:a16="http://schemas.microsoft.com/office/drawing/2014/main" id="{705EED49-D297-344D-8827-647FC2E53FD4}"/>
              </a:ext>
            </a:extLst>
          </p:cNvPr>
          <p:cNvPicPr>
            <a:picLocks noChangeAspect="1"/>
          </p:cNvPicPr>
          <p:nvPr/>
        </p:nvPicPr>
        <p:blipFill>
          <a:blip r:embed="rId3"/>
          <a:stretch>
            <a:fillRect/>
          </a:stretch>
        </p:blipFill>
        <p:spPr>
          <a:xfrm>
            <a:off x="4421688" y="713982"/>
            <a:ext cx="4634630" cy="3475973"/>
          </a:xfrm>
          <a:prstGeom prst="rect">
            <a:avLst/>
          </a:prstGeom>
        </p:spPr>
      </p:pic>
      <p:sp>
        <p:nvSpPr>
          <p:cNvPr id="6" name="TextBox 5">
            <a:extLst>
              <a:ext uri="{FF2B5EF4-FFF2-40B4-BE49-F238E27FC236}">
                <a16:creationId xmlns:a16="http://schemas.microsoft.com/office/drawing/2014/main" id="{21A0DCE9-2CEE-BD48-B8AC-97FCAD347CF7}"/>
              </a:ext>
            </a:extLst>
          </p:cNvPr>
          <p:cNvSpPr txBox="1"/>
          <p:nvPr/>
        </p:nvSpPr>
        <p:spPr>
          <a:xfrm>
            <a:off x="1190841" y="5034223"/>
            <a:ext cx="7188200" cy="646331"/>
          </a:xfrm>
          <a:prstGeom prst="rect">
            <a:avLst/>
          </a:prstGeom>
          <a:noFill/>
        </p:spPr>
        <p:txBody>
          <a:bodyPr wrap="square" rtlCol="0">
            <a:spAutoFit/>
          </a:bodyPr>
          <a:lstStyle/>
          <a:p>
            <a:r>
              <a:rPr lang="en-US" dirty="0"/>
              <a:t>Graphs of the distribution functions for sepal length using a uniform and a triangle distribution</a:t>
            </a:r>
          </a:p>
        </p:txBody>
      </p:sp>
    </p:spTree>
    <p:extLst>
      <p:ext uri="{BB962C8B-B14F-4D97-AF65-F5344CB8AC3E}">
        <p14:creationId xmlns:p14="http://schemas.microsoft.com/office/powerpoint/2010/main" val="124400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C6D7-F992-C744-BB51-9FF0AE9B1B8B}"/>
              </a:ext>
            </a:extLst>
          </p:cNvPr>
          <p:cNvSpPr txBox="1">
            <a:spLocks/>
          </p:cNvSpPr>
          <p:nvPr/>
        </p:nvSpPr>
        <p:spPr>
          <a:xfrm>
            <a:off x="884464" y="150312"/>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The Bayesian risk calculation for uniform and triangle distributions:</a:t>
            </a:r>
          </a:p>
        </p:txBody>
      </p:sp>
      <p:sp>
        <p:nvSpPr>
          <p:cNvPr id="2" name="TextBox 1">
            <a:extLst>
              <a:ext uri="{FF2B5EF4-FFF2-40B4-BE49-F238E27FC236}">
                <a16:creationId xmlns:a16="http://schemas.microsoft.com/office/drawing/2014/main" id="{60F214A3-75B5-3041-B2FD-FCDE5730A08A}"/>
              </a:ext>
            </a:extLst>
          </p:cNvPr>
          <p:cNvSpPr txBox="1"/>
          <p:nvPr/>
        </p:nvSpPr>
        <p:spPr>
          <a:xfrm>
            <a:off x="628650" y="1490008"/>
            <a:ext cx="7886700" cy="1938992"/>
          </a:xfrm>
          <a:prstGeom prst="rect">
            <a:avLst/>
          </a:prstGeom>
          <a:noFill/>
        </p:spPr>
        <p:txBody>
          <a:bodyPr wrap="square" rtlCol="0">
            <a:spAutoFit/>
          </a:bodyPr>
          <a:lstStyle/>
          <a:p>
            <a:r>
              <a:rPr lang="en-US" sz="2400" dirty="0"/>
              <a:t>Sepal length      Uniform (P1, P2 , P3)      Triangle  (P1, P2 ,P3) 5.2                      .45*  .32    .23                    .75*    .22      .04</a:t>
            </a:r>
          </a:p>
          <a:p>
            <a:r>
              <a:rPr lang="en-US" sz="2400" dirty="0"/>
              <a:t>6.0                         0     .59*  .23                    0         .69*     .31</a:t>
            </a:r>
          </a:p>
          <a:p>
            <a:r>
              <a:rPr lang="en-US" sz="2400" dirty="0"/>
              <a:t>6.6                         0     .59*  .41                    0        .35        .65*</a:t>
            </a:r>
          </a:p>
          <a:p>
            <a:r>
              <a:rPr lang="en-US" sz="2400" dirty="0"/>
              <a:t>7.2                         0        0       1*                   0          0           1*</a:t>
            </a:r>
          </a:p>
        </p:txBody>
      </p:sp>
      <p:sp>
        <p:nvSpPr>
          <p:cNvPr id="3" name="TextBox 2">
            <a:extLst>
              <a:ext uri="{FF2B5EF4-FFF2-40B4-BE49-F238E27FC236}">
                <a16:creationId xmlns:a16="http://schemas.microsoft.com/office/drawing/2014/main" id="{4F710092-B45F-7C40-A9CA-A87750DE9D02}"/>
              </a:ext>
            </a:extLst>
          </p:cNvPr>
          <p:cNvSpPr txBox="1"/>
          <p:nvPr/>
        </p:nvSpPr>
        <p:spPr>
          <a:xfrm>
            <a:off x="628650" y="3782860"/>
            <a:ext cx="7638528" cy="1200329"/>
          </a:xfrm>
          <a:prstGeom prst="rect">
            <a:avLst/>
          </a:prstGeom>
          <a:noFill/>
        </p:spPr>
        <p:txBody>
          <a:bodyPr wrap="square" rtlCol="0">
            <a:spAutoFit/>
          </a:bodyPr>
          <a:lstStyle/>
          <a:p>
            <a:r>
              <a:rPr lang="en-US" dirty="0"/>
              <a:t>The * indicates the largest Bayes risk and if it is P1 the classifier indicates the individual is classified as </a:t>
            </a:r>
            <a:r>
              <a:rPr lang="en-US" i="1" dirty="0"/>
              <a:t>Iris </a:t>
            </a:r>
            <a:r>
              <a:rPr lang="en-US" i="1" dirty="0" err="1"/>
              <a:t>setosa</a:t>
            </a:r>
            <a:r>
              <a:rPr lang="en-US" dirty="0"/>
              <a:t>, if it is P2 the classifier indicates the individual is classified as </a:t>
            </a:r>
            <a:r>
              <a:rPr lang="en-US" i="1" dirty="0"/>
              <a:t>Iris versicolor</a:t>
            </a:r>
            <a:r>
              <a:rPr lang="en-US" dirty="0"/>
              <a:t>, if it is P3 the classifier indicates the individual is classified as </a:t>
            </a:r>
            <a:r>
              <a:rPr lang="en-US" i="1" dirty="0"/>
              <a:t>Iris virginica </a:t>
            </a:r>
          </a:p>
        </p:txBody>
      </p:sp>
    </p:spTree>
    <p:extLst>
      <p:ext uri="{BB962C8B-B14F-4D97-AF65-F5344CB8AC3E}">
        <p14:creationId xmlns:p14="http://schemas.microsoft.com/office/powerpoint/2010/main" val="277888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509D1EF5-C5D9-E649-A97E-CF1EC67B4974}"/>
              </a:ext>
            </a:extLst>
          </p:cNvPr>
          <p:cNvPicPr>
            <a:picLocks noChangeAspect="1"/>
          </p:cNvPicPr>
          <p:nvPr/>
        </p:nvPicPr>
        <p:blipFill>
          <a:blip r:embed="rId2"/>
          <a:stretch>
            <a:fillRect/>
          </a:stretch>
        </p:blipFill>
        <p:spPr>
          <a:xfrm>
            <a:off x="116680" y="801666"/>
            <a:ext cx="4455320" cy="3341490"/>
          </a:xfrm>
          <a:prstGeom prst="rect">
            <a:avLst/>
          </a:prstGeom>
        </p:spPr>
      </p:pic>
      <p:sp>
        <p:nvSpPr>
          <p:cNvPr id="6" name="TextBox 5">
            <a:extLst>
              <a:ext uri="{FF2B5EF4-FFF2-40B4-BE49-F238E27FC236}">
                <a16:creationId xmlns:a16="http://schemas.microsoft.com/office/drawing/2014/main" id="{546D3E02-1857-134E-A665-86F3A0BE987A}"/>
              </a:ext>
            </a:extLst>
          </p:cNvPr>
          <p:cNvSpPr txBox="1"/>
          <p:nvPr/>
        </p:nvSpPr>
        <p:spPr>
          <a:xfrm>
            <a:off x="1235032" y="4680037"/>
            <a:ext cx="7188200" cy="1200329"/>
          </a:xfrm>
          <a:prstGeom prst="rect">
            <a:avLst/>
          </a:prstGeom>
          <a:noFill/>
        </p:spPr>
        <p:txBody>
          <a:bodyPr wrap="square" rtlCol="0">
            <a:spAutoFit/>
          </a:bodyPr>
          <a:lstStyle/>
          <a:p>
            <a:r>
              <a:rPr lang="en-US" dirty="0"/>
              <a:t>Graphs of the decision rule component functions – choose the species which is the maximum of these for any value of sepal length – left figure uses uniform distribution for sepal length and right figure uses a triangle distribution</a:t>
            </a:r>
          </a:p>
        </p:txBody>
      </p:sp>
      <p:pic>
        <p:nvPicPr>
          <p:cNvPr id="3" name="Picture 2" descr="Chart, line chart&#10;&#10;Description automatically generated">
            <a:extLst>
              <a:ext uri="{FF2B5EF4-FFF2-40B4-BE49-F238E27FC236}">
                <a16:creationId xmlns:a16="http://schemas.microsoft.com/office/drawing/2014/main" id="{CB1C44FE-F5CC-6742-A3A2-941B26B24FB8}"/>
              </a:ext>
            </a:extLst>
          </p:cNvPr>
          <p:cNvPicPr>
            <a:picLocks noChangeAspect="1"/>
          </p:cNvPicPr>
          <p:nvPr/>
        </p:nvPicPr>
        <p:blipFill>
          <a:blip r:embed="rId3"/>
          <a:stretch>
            <a:fillRect/>
          </a:stretch>
        </p:blipFill>
        <p:spPr>
          <a:xfrm>
            <a:off x="4572000" y="801667"/>
            <a:ext cx="4455320" cy="3341490"/>
          </a:xfrm>
          <a:prstGeom prst="rect">
            <a:avLst/>
          </a:prstGeom>
        </p:spPr>
      </p:pic>
    </p:spTree>
    <p:extLst>
      <p:ext uri="{BB962C8B-B14F-4D97-AF65-F5344CB8AC3E}">
        <p14:creationId xmlns:p14="http://schemas.microsoft.com/office/powerpoint/2010/main" val="65844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C6D7-F992-C744-BB51-9FF0AE9B1B8B}"/>
              </a:ext>
            </a:extLst>
          </p:cNvPr>
          <p:cNvSpPr txBox="1">
            <a:spLocks/>
          </p:cNvSpPr>
          <p:nvPr/>
        </p:nvSpPr>
        <p:spPr>
          <a:xfrm>
            <a:off x="884464" y="0"/>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Take-away from this:</a:t>
            </a:r>
          </a:p>
        </p:txBody>
      </p:sp>
      <p:sp>
        <p:nvSpPr>
          <p:cNvPr id="5" name="TextBox 4">
            <a:extLst>
              <a:ext uri="{FF2B5EF4-FFF2-40B4-BE49-F238E27FC236}">
                <a16:creationId xmlns:a16="http://schemas.microsoft.com/office/drawing/2014/main" id="{C04E3993-2985-954B-B1DC-CB23C1E44549}"/>
              </a:ext>
            </a:extLst>
          </p:cNvPr>
          <p:cNvSpPr txBox="1"/>
          <p:nvPr/>
        </p:nvSpPr>
        <p:spPr>
          <a:xfrm>
            <a:off x="695325" y="975727"/>
            <a:ext cx="7753350" cy="4893647"/>
          </a:xfrm>
          <a:prstGeom prst="rect">
            <a:avLst/>
          </a:prstGeom>
          <a:noFill/>
        </p:spPr>
        <p:txBody>
          <a:bodyPr wrap="square" rtlCol="0">
            <a:spAutoFit/>
          </a:bodyPr>
          <a:lstStyle/>
          <a:p>
            <a:pPr marL="342900" indent="-342900">
              <a:buAutoNum type="arabicPeriod"/>
            </a:pPr>
            <a:r>
              <a:rPr lang="en-US" sz="2400" dirty="0"/>
              <a:t>The performance of the classifier depends upon the choice of the distribution function of the feature measurements for each class in the set of possible classes.</a:t>
            </a:r>
          </a:p>
          <a:p>
            <a:pPr marL="342900" indent="-342900">
              <a:buAutoNum type="arabicPeriod"/>
            </a:pPr>
            <a:r>
              <a:rPr lang="en-US" sz="2400" dirty="0"/>
              <a:t>This is an example of supervised learning because we use a training set (in this case the entire data set available) to determine a classifier for measurements on a new object to place it in one of a specified number of classes. </a:t>
            </a:r>
          </a:p>
          <a:p>
            <a:pPr marL="342900" indent="-342900">
              <a:buAutoNum type="arabicPeriod"/>
            </a:pPr>
            <a:r>
              <a:rPr lang="en-US" sz="2400" dirty="0"/>
              <a:t>Utilizing all the data available for multiple measurements on each object requires a multivariate distribution function</a:t>
            </a:r>
          </a:p>
          <a:p>
            <a:pPr marL="342900" indent="-342900">
              <a:buAutoNum type="arabicPeriod"/>
            </a:pPr>
            <a:r>
              <a:rPr lang="en-US" sz="2400" dirty="0"/>
              <a:t>This data set doesn’t allow us to say much about estimating a prior distribution for the classes because the training set had equal numbers of each class (species)</a:t>
            </a:r>
          </a:p>
        </p:txBody>
      </p:sp>
    </p:spTree>
    <p:extLst>
      <p:ext uri="{BB962C8B-B14F-4D97-AF65-F5344CB8AC3E}">
        <p14:creationId xmlns:p14="http://schemas.microsoft.com/office/powerpoint/2010/main" val="117785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C25C1-3AF7-0540-B135-11A502FA9B05}"/>
              </a:ext>
            </a:extLst>
          </p:cNvPr>
          <p:cNvSpPr>
            <a:spLocks noGrp="1"/>
          </p:cNvSpPr>
          <p:nvPr>
            <p:ph idx="1"/>
          </p:nvPr>
        </p:nvSpPr>
        <p:spPr>
          <a:xfrm>
            <a:off x="628650" y="1475341"/>
            <a:ext cx="7886700" cy="5125875"/>
          </a:xfrm>
        </p:spPr>
        <p:txBody>
          <a:bodyPr>
            <a:normAutofit/>
          </a:bodyPr>
          <a:lstStyle/>
          <a:p>
            <a:pPr marL="0" indent="0">
              <a:buNone/>
            </a:pPr>
            <a:r>
              <a:rPr lang="en-US" sz="2400" dirty="0"/>
              <a:t>Classification is also known as pattern recognition in some areas and uses supervised learning now that computational capacity is available. </a:t>
            </a:r>
          </a:p>
          <a:p>
            <a:pPr marL="0" indent="0">
              <a:buNone/>
            </a:pPr>
            <a:r>
              <a:rPr lang="en-US" sz="2400" dirty="0"/>
              <a:t>Suppose there are data on N objects, each characterized by a “feature” vector </a:t>
            </a:r>
            <a:r>
              <a:rPr lang="en-US" sz="2400" b="1" dirty="0"/>
              <a:t>x</a:t>
            </a:r>
            <a:r>
              <a:rPr lang="en-US" sz="2400" dirty="0"/>
              <a:t> with p elements (in </a:t>
            </a:r>
            <a:r>
              <a:rPr lang="en-US" sz="2400" dirty="0" err="1"/>
              <a:t>ℛ</a:t>
            </a:r>
            <a:r>
              <a:rPr lang="en-US" sz="2400" baseline="30000" dirty="0" err="1"/>
              <a:t>p</a:t>
            </a:r>
            <a:r>
              <a:rPr lang="en-US" sz="2400" dirty="0"/>
              <a:t> or a discrete space). Each object is assigned to one of K prespecified classes for which a decision rule 𝒞(</a:t>
            </a:r>
            <a:r>
              <a:rPr lang="en-US" sz="2400" b="1" dirty="0"/>
              <a:t>x</a:t>
            </a:r>
            <a:r>
              <a:rPr lang="en-US" sz="2400" b="1" baseline="-25000" dirty="0"/>
              <a:t>i</a:t>
            </a:r>
            <a:r>
              <a:rPr lang="en-US" sz="2400" dirty="0"/>
              <a:t>) assigns object </a:t>
            </a:r>
            <a:r>
              <a:rPr lang="en-US" sz="2400" dirty="0" err="1"/>
              <a:t>i</a:t>
            </a:r>
            <a:r>
              <a:rPr lang="en-US" sz="2400" dirty="0"/>
              <a:t> with feature vector </a:t>
            </a:r>
            <a:r>
              <a:rPr lang="en-US" sz="2400" b="1" dirty="0"/>
              <a:t>x</a:t>
            </a:r>
            <a:r>
              <a:rPr lang="en-US" sz="2400" b="1" baseline="-25000" dirty="0"/>
              <a:t>i </a:t>
            </a:r>
            <a:r>
              <a:rPr lang="en-US" sz="2400" dirty="0"/>
              <a:t>to class c</a:t>
            </a:r>
            <a:r>
              <a:rPr lang="en-US" sz="2400" baseline="-25000" dirty="0"/>
              <a:t>k</a:t>
            </a:r>
            <a:r>
              <a:rPr lang="en-US" sz="2400" dirty="0"/>
              <a:t> k=1,…., K </a:t>
            </a:r>
          </a:p>
          <a:p>
            <a:pPr marL="0" indent="0">
              <a:buNone/>
            </a:pPr>
            <a:r>
              <a:rPr lang="en-US" sz="2400" dirty="0"/>
              <a:t>Let </a:t>
            </a:r>
            <a:r>
              <a:rPr lang="en-US" sz="2400" b="1" dirty="0"/>
              <a:t>C</a:t>
            </a:r>
            <a:r>
              <a:rPr lang="en-US" sz="2400" dirty="0"/>
              <a:t> be the random variable which assigns a class to a random feature vector </a:t>
            </a:r>
            <a:r>
              <a:rPr lang="en-US" sz="2400" b="1" dirty="0"/>
              <a:t>X</a:t>
            </a:r>
            <a:r>
              <a:rPr lang="en-US" sz="2400" dirty="0"/>
              <a:t> with  a prior probability distribution that doesn’t depend on </a:t>
            </a:r>
            <a:r>
              <a:rPr lang="en-US" sz="2400" b="1" dirty="0"/>
              <a:t>X</a:t>
            </a:r>
            <a:r>
              <a:rPr lang="en-US" sz="2400" dirty="0"/>
              <a:t> so that </a:t>
            </a:r>
          </a:p>
          <a:p>
            <a:pPr marL="0" indent="0">
              <a:buNone/>
            </a:pPr>
            <a:r>
              <a:rPr lang="en-US" sz="2400" dirty="0"/>
              <a:t> 𝜋</a:t>
            </a:r>
            <a:r>
              <a:rPr lang="en-US" sz="2400" baseline="-25000" dirty="0" err="1"/>
              <a:t>i</a:t>
            </a:r>
            <a:r>
              <a:rPr lang="en-US" sz="2400" dirty="0"/>
              <a:t>=P[</a:t>
            </a:r>
            <a:r>
              <a:rPr lang="en-US" sz="2400" b="1" dirty="0"/>
              <a:t>C</a:t>
            </a:r>
            <a:r>
              <a:rPr lang="en-US" sz="2400" dirty="0"/>
              <a:t> = </a:t>
            </a:r>
            <a:r>
              <a:rPr lang="en-US" sz="2400" dirty="0" err="1"/>
              <a:t>i</a:t>
            </a:r>
            <a:r>
              <a:rPr lang="en-US" sz="2400" dirty="0"/>
              <a:t>]  </a:t>
            </a:r>
            <a:r>
              <a:rPr lang="en-US" sz="2400" dirty="0" err="1"/>
              <a:t>i</a:t>
            </a:r>
            <a:r>
              <a:rPr lang="en-US" sz="2400" dirty="0"/>
              <a:t> = 1, …,K where </a:t>
            </a:r>
            <a:r>
              <a:rPr lang="en-US" sz="2400" dirty="0" err="1"/>
              <a:t>Σ</a:t>
            </a:r>
            <a:r>
              <a:rPr lang="en-US" sz="2400" dirty="0"/>
              <a:t> 𝜋</a:t>
            </a:r>
            <a:r>
              <a:rPr lang="en-US" sz="2400" baseline="-25000" dirty="0" err="1"/>
              <a:t>i</a:t>
            </a:r>
            <a:r>
              <a:rPr lang="en-US" sz="2400" baseline="-25000" dirty="0"/>
              <a:t> </a:t>
            </a:r>
            <a:r>
              <a:rPr lang="en-US" sz="2400" dirty="0"/>
              <a:t>= 1</a:t>
            </a:r>
          </a:p>
          <a:p>
            <a:pPr marL="0" indent="0">
              <a:buNone/>
            </a:pPr>
            <a:endParaRPr lang="en-US" sz="2400" dirty="0"/>
          </a:p>
        </p:txBody>
      </p:sp>
      <p:sp>
        <p:nvSpPr>
          <p:cNvPr id="4" name="Title 1">
            <a:extLst>
              <a:ext uri="{FF2B5EF4-FFF2-40B4-BE49-F238E27FC236}">
                <a16:creationId xmlns:a16="http://schemas.microsoft.com/office/drawing/2014/main" id="{0D77C6D7-F992-C744-BB51-9FF0AE9B1B8B}"/>
              </a:ext>
            </a:extLst>
          </p:cNvPr>
          <p:cNvSpPr txBox="1">
            <a:spLocks/>
          </p:cNvSpPr>
          <p:nvPr/>
        </p:nvSpPr>
        <p:spPr>
          <a:xfrm>
            <a:off x="756557" y="350729"/>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General structure of classification as a statistical  decision problem (1)</a:t>
            </a:r>
          </a:p>
        </p:txBody>
      </p:sp>
    </p:spTree>
    <p:extLst>
      <p:ext uri="{BB962C8B-B14F-4D97-AF65-F5344CB8AC3E}">
        <p14:creationId xmlns:p14="http://schemas.microsoft.com/office/powerpoint/2010/main" val="3050273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5C25C1-3AF7-0540-B135-11A502FA9B05}"/>
                  </a:ext>
                </a:extLst>
              </p:cNvPr>
              <p:cNvSpPr>
                <a:spLocks noGrp="1"/>
              </p:cNvSpPr>
              <p:nvPr>
                <p:ph idx="1"/>
              </p:nvPr>
            </p:nvSpPr>
            <p:spPr>
              <a:xfrm>
                <a:off x="628650" y="1475341"/>
                <a:ext cx="7886700" cy="5125875"/>
              </a:xfrm>
            </p:spPr>
            <p:txBody>
              <a:bodyPr>
                <a:normAutofit/>
              </a:bodyPr>
              <a:lstStyle/>
              <a:p>
                <a:pPr marL="0" indent="0">
                  <a:buNone/>
                </a:pPr>
                <a:r>
                  <a:rPr lang="en-US" sz="2400" dirty="0"/>
                  <a:t>Now let 𝒞(</a:t>
                </a:r>
                <a:r>
                  <a:rPr lang="en-US" sz="2400" b="1" dirty="0"/>
                  <a:t>x</a:t>
                </a:r>
                <a:r>
                  <a:rPr lang="en-US" sz="2400" dirty="0"/>
                  <a:t>): </a:t>
                </a:r>
                <a:r>
                  <a:rPr lang="en-US" sz="2400" dirty="0" err="1"/>
                  <a:t>ℛ</a:t>
                </a:r>
                <a:r>
                  <a:rPr lang="en-US" sz="2400" baseline="30000" dirty="0" err="1"/>
                  <a:t>p</a:t>
                </a:r>
                <a:r>
                  <a:rPr lang="en-US" sz="2400" dirty="0"/>
                  <a:t>→</a:t>
                </a:r>
                <a:r>
                  <a:rPr lang="en-US" sz="2400" b="1" dirty="0"/>
                  <a:t> </a:t>
                </a:r>
                <a:r>
                  <a:rPr lang="en-US" sz="2400" dirty="0"/>
                  <a:t>{1, 2, …, K, D} be a decision rule with D denoting an “in doubt” option. The loss function is taken to be 0-1 so that l(</a:t>
                </a:r>
                <a:r>
                  <a:rPr lang="en-US" sz="2400" dirty="0" err="1"/>
                  <a:t>i,k</a:t>
                </a:r>
                <a:r>
                  <a:rPr lang="en-US" sz="2400" dirty="0"/>
                  <a:t>) = 1 if the rule assigns the object to class </a:t>
                </a:r>
                <a:r>
                  <a:rPr lang="en-US" sz="2400" dirty="0" err="1"/>
                  <a:t>i</a:t>
                </a:r>
                <a:r>
                  <a:rPr lang="en-US" sz="2400" dirty="0"/>
                  <a:t> but the true class is k, and l(</a:t>
                </a:r>
                <a:r>
                  <a:rPr lang="en-US" sz="2400" dirty="0" err="1"/>
                  <a:t>i,i</a:t>
                </a:r>
                <a:r>
                  <a:rPr lang="en-US" sz="2400" dirty="0"/>
                  <a:t>) = 0 For the in doubt option assume l(</a:t>
                </a:r>
                <a:r>
                  <a:rPr lang="en-US" sz="2400" dirty="0" err="1"/>
                  <a:t>D,i</a:t>
                </a:r>
                <a:r>
                  <a:rPr lang="en-US" sz="2400" dirty="0"/>
                  <a:t>) = d for all classes </a:t>
                </a:r>
                <a:r>
                  <a:rPr lang="en-US" sz="2400" dirty="0" err="1"/>
                  <a:t>i</a:t>
                </a:r>
                <a:r>
                  <a:rPr lang="en-US" sz="2400" dirty="0"/>
                  <a:t> = 1, …, K.  Also assume that all objects in class </a:t>
                </a:r>
                <a:r>
                  <a:rPr lang="en-US" sz="2400" dirty="0" err="1"/>
                  <a:t>i</a:t>
                </a:r>
                <a:r>
                  <a:rPr lang="en-US" sz="2400" dirty="0"/>
                  <a:t> have the conditional probability distribution for the feature vector given by p</a:t>
                </a:r>
                <a:r>
                  <a:rPr lang="en-US" sz="2400" baseline="-25000" dirty="0"/>
                  <a:t>i</a:t>
                </a:r>
                <a:r>
                  <a:rPr lang="en-US" sz="2400" dirty="0"/>
                  <a:t>(</a:t>
                </a:r>
                <a:r>
                  <a:rPr lang="en-US" sz="2400" b="1" dirty="0"/>
                  <a:t>x</a:t>
                </a:r>
                <a:r>
                  <a:rPr lang="en-US" sz="2400" dirty="0"/>
                  <a:t>)</a:t>
                </a:r>
              </a:p>
              <a:p>
                <a:pPr marL="0" indent="0">
                  <a:buNone/>
                </a:pPr>
                <a:r>
                  <a:rPr lang="en-US" sz="2400" dirty="0"/>
                  <a:t>Then the risk function for the classifier rule 𝒞 is the expected loss as a function of the unknown class </a:t>
                </a:r>
                <a:r>
                  <a:rPr lang="en-US" sz="2400" dirty="0" err="1"/>
                  <a:t>i</a:t>
                </a:r>
                <a:endParaRPr lang="en-US" sz="2400" dirty="0"/>
              </a:p>
              <a:p>
                <a:pPr marL="0" indent="0">
                  <a:buNone/>
                </a:pPr>
                <a:r>
                  <a:rPr lang="en-US" sz="2400" dirty="0"/>
                  <a:t>r(𝒞, </a:t>
                </a:r>
                <a:r>
                  <a:rPr lang="en-US" sz="2400" b="1" dirty="0"/>
                  <a:t>C</a:t>
                </a:r>
                <a:r>
                  <a:rPr lang="en-US" sz="2400" dirty="0"/>
                  <a:t>=k) =  E</a:t>
                </a:r>
                <a:r>
                  <a:rPr lang="en-US" sz="2400" b="1" baseline="-25000" dirty="0"/>
                  <a:t>x</a:t>
                </a:r>
                <a:r>
                  <a:rPr lang="en-US" sz="2400" dirty="0"/>
                  <a:t>[L(𝒞,k) | </a:t>
                </a:r>
                <a:r>
                  <a:rPr lang="en-US" sz="2400" b="1" dirty="0"/>
                  <a:t>C</a:t>
                </a:r>
                <a:r>
                  <a:rPr lang="en-US" sz="2400" dirty="0"/>
                  <a:t>=k] =</a:t>
                </a:r>
              </a:p>
              <a:p>
                <a:pPr marL="0" indent="0">
                  <a:buNone/>
                </a:pPr>
                <a:r>
                  <a:rPr lang="en-US" sz="2400" dirty="0"/>
                  <a:t>               </a:t>
                </a:r>
                <a14:m>
                  <m:oMath xmlns:m="http://schemas.openxmlformats.org/officeDocument/2006/math">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𝐾</m:t>
                        </m:r>
                      </m:sup>
                      <m:e>
                        <m:r>
                          <a:rPr lang="en-US" sz="2400" b="0" i="1" smtClean="0">
                            <a:latin typeface="Cambria Math" panose="02040503050406030204" pitchFamily="18" charset="0"/>
                          </a:rPr>
                          <m:t>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𝑃</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𝒞</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1" i="0" smtClean="0">
                                <a:latin typeface="Cambria Math" panose="02040503050406030204" pitchFamily="18" charset="0"/>
                              </a:rPr>
                              <m:t>𝐂</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m:t>
                        </m:r>
                        <m:r>
                          <a:rPr lang="en-US" sz="2400" b="0" i="1" smtClean="0">
                            <a:latin typeface="Cambria Math" panose="02040503050406030204" pitchFamily="18" charset="0"/>
                          </a:rPr>
                          <m:t>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𝐷</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𝒞</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m:t>
                        </m:r>
                        <m:r>
                          <a:rPr lang="en-US" sz="2400" b="0" i="1" smtClean="0">
                            <a:latin typeface="Cambria Math" panose="02040503050406030204" pitchFamily="18" charset="0"/>
                            <a:ea typeface="Cambria Math" panose="02040503050406030204" pitchFamily="18" charset="0"/>
                          </a:rPr>
                          <m:t>|</m:t>
                        </m:r>
                        <m:r>
                          <a:rPr lang="en-US" sz="2400" b="1" i="0" smtClean="0">
                            <a:latin typeface="Cambria Math" panose="02040503050406030204" pitchFamily="18" charset="0"/>
                            <a:ea typeface="Cambria Math" panose="02040503050406030204" pitchFamily="18" charset="0"/>
                          </a:rPr>
                          <m:t>𝐂</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m:t>
                        </m:r>
                        <m:r>
                          <a:rPr lang="en-US" sz="2400" b="0" i="1" smtClean="0">
                            <a:latin typeface="Cambria Math" panose="02040503050406030204" pitchFamily="18" charset="0"/>
                            <a:ea typeface="Cambria Math" panose="02040503050406030204" pitchFamily="18" charset="0"/>
                          </a:rPr>
                          <m:t>]</m:t>
                        </m:r>
                      </m:e>
                    </m:nary>
                  </m:oMath>
                </a14:m>
                <a:endParaRPr lang="en-US" sz="2400" dirty="0"/>
              </a:p>
            </p:txBody>
          </p:sp>
        </mc:Choice>
        <mc:Fallback xmlns="">
          <p:sp>
            <p:nvSpPr>
              <p:cNvPr id="3" name="Content Placeholder 2">
                <a:extLst>
                  <a:ext uri="{FF2B5EF4-FFF2-40B4-BE49-F238E27FC236}">
                    <a16:creationId xmlns:a16="http://schemas.microsoft.com/office/drawing/2014/main" id="{545C25C1-3AF7-0540-B135-11A502FA9B05}"/>
                  </a:ext>
                </a:extLst>
              </p:cNvPr>
              <p:cNvSpPr>
                <a:spLocks noGrp="1" noRot="1" noChangeAspect="1" noMove="1" noResize="1" noEditPoints="1" noAdjustHandles="1" noChangeArrowheads="1" noChangeShapeType="1" noTextEdit="1"/>
              </p:cNvSpPr>
              <p:nvPr>
                <p:ph idx="1"/>
              </p:nvPr>
            </p:nvSpPr>
            <p:spPr>
              <a:xfrm>
                <a:off x="628650" y="1475341"/>
                <a:ext cx="7886700" cy="5125875"/>
              </a:xfrm>
              <a:blipFill>
                <a:blip r:embed="rId2"/>
                <a:stretch>
                  <a:fillRect l="-1286" t="-1485" r="-2090"/>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0D77C6D7-F992-C744-BB51-9FF0AE9B1B8B}"/>
              </a:ext>
            </a:extLst>
          </p:cNvPr>
          <p:cNvSpPr txBox="1">
            <a:spLocks/>
          </p:cNvSpPr>
          <p:nvPr/>
        </p:nvSpPr>
        <p:spPr>
          <a:xfrm>
            <a:off x="756557" y="350729"/>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General structure of classification as a statistical  decision problem (2)</a:t>
            </a:r>
          </a:p>
        </p:txBody>
      </p:sp>
      <p:sp>
        <p:nvSpPr>
          <p:cNvPr id="2" name="TextBox 1">
            <a:extLst>
              <a:ext uri="{FF2B5EF4-FFF2-40B4-BE49-F238E27FC236}">
                <a16:creationId xmlns:a16="http://schemas.microsoft.com/office/drawing/2014/main" id="{5C28B38D-2F12-6947-BDE1-784F179B07FA}"/>
              </a:ext>
            </a:extLst>
          </p:cNvPr>
          <p:cNvSpPr txBox="1"/>
          <p:nvPr/>
        </p:nvSpPr>
        <p:spPr>
          <a:xfrm>
            <a:off x="628650" y="5912285"/>
            <a:ext cx="8014309" cy="830997"/>
          </a:xfrm>
          <a:prstGeom prst="rect">
            <a:avLst/>
          </a:prstGeom>
          <a:noFill/>
        </p:spPr>
        <p:txBody>
          <a:bodyPr wrap="square" rtlCol="0">
            <a:spAutoFit/>
          </a:bodyPr>
          <a:lstStyle/>
          <a:p>
            <a:r>
              <a:rPr lang="en-US" sz="2400" dirty="0"/>
              <a:t>Here the expectation is taken with respect to the distribution of the feature vector </a:t>
            </a:r>
            <a:r>
              <a:rPr lang="en-US" sz="2400" b="1" dirty="0"/>
              <a:t>x</a:t>
            </a:r>
          </a:p>
        </p:txBody>
      </p:sp>
    </p:spTree>
    <p:extLst>
      <p:ext uri="{BB962C8B-B14F-4D97-AF65-F5344CB8AC3E}">
        <p14:creationId xmlns:p14="http://schemas.microsoft.com/office/powerpoint/2010/main" val="216447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5C25C1-3AF7-0540-B135-11A502FA9B05}"/>
                  </a:ext>
                </a:extLst>
              </p:cNvPr>
              <p:cNvSpPr>
                <a:spLocks noGrp="1"/>
              </p:cNvSpPr>
              <p:nvPr>
                <p:ph idx="1"/>
              </p:nvPr>
            </p:nvSpPr>
            <p:spPr>
              <a:xfrm>
                <a:off x="628650" y="1475341"/>
                <a:ext cx="7886700" cy="5125875"/>
              </a:xfrm>
            </p:spPr>
            <p:txBody>
              <a:bodyPr>
                <a:normAutofit/>
              </a:bodyPr>
              <a:lstStyle/>
              <a:p>
                <a:pPr marL="0" indent="0">
                  <a:buNone/>
                </a:pPr>
                <a:r>
                  <a:rPr lang="en-US" sz="2400" dirty="0"/>
                  <a:t>Then the total risk is the total expected loss viewing both the class </a:t>
                </a:r>
                <a:r>
                  <a:rPr lang="en-US" sz="2400" b="1" dirty="0"/>
                  <a:t>C</a:t>
                </a:r>
                <a:r>
                  <a:rPr lang="en-US" sz="2400" dirty="0"/>
                  <a:t> and the feature vector </a:t>
                </a:r>
                <a:r>
                  <a:rPr lang="en-US" sz="2400" b="1" dirty="0"/>
                  <a:t>X</a:t>
                </a:r>
                <a:r>
                  <a:rPr lang="en-US" sz="2400" dirty="0"/>
                  <a:t> as random </a:t>
                </a:r>
              </a:p>
              <a:p>
                <a:pPr marL="0" indent="0">
                  <a:buNone/>
                </a:pPr>
                <a:endParaRPr lang="en-US" sz="2400" dirty="0"/>
              </a:p>
              <a:p>
                <a:pPr marL="0" indent="0">
                  <a:buNone/>
                </a:pPr>
                <a:r>
                  <a:rPr lang="en-US" sz="2400" dirty="0"/>
                  <a:t>r(𝒞) =  </a:t>
                </a:r>
                <a:r>
                  <a:rPr lang="en-US" sz="2400" dirty="0" err="1"/>
                  <a:t>E</a:t>
                </a:r>
                <a:r>
                  <a:rPr lang="en-US" sz="2400" b="1" baseline="-25000" dirty="0" err="1"/>
                  <a:t>k,x</a:t>
                </a:r>
                <a:r>
                  <a:rPr lang="en-US" sz="2400" dirty="0"/>
                  <a:t>[r(𝒞, </a:t>
                </a:r>
                <a:r>
                  <a:rPr lang="en-US" sz="2400" b="1" dirty="0"/>
                  <a:t>C</a:t>
                </a:r>
                <a:r>
                  <a:rPr lang="en-US" sz="2400" dirty="0"/>
                  <a:t>) ] =</a:t>
                </a:r>
              </a:p>
              <a:p>
                <a:pPr marL="0" indent="0">
                  <a:buNone/>
                </a:pPr>
                <a:r>
                  <a:rPr lang="en-US" sz="2400" dirty="0"/>
                  <a:t>               </a:t>
                </a:r>
                <a14:m>
                  <m:oMath xmlns:m="http://schemas.openxmlformats.org/officeDocument/2006/math">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𝑘</m:t>
                        </m:r>
                        <m:r>
                          <a:rPr lang="en-US" sz="2400" b="0" i="1" smtClean="0">
                            <a:latin typeface="Cambria Math" panose="02040503050406030204" pitchFamily="18" charset="0"/>
                          </a:rPr>
                          <m:t>=1</m:t>
                        </m:r>
                      </m:sub>
                      <m:sup>
                        <m:r>
                          <a:rPr lang="en-US" sz="2400" b="0" i="1" smtClean="0">
                            <a:latin typeface="Cambria Math" panose="02040503050406030204" pitchFamily="18" charset="0"/>
                          </a:rPr>
                          <m:t>𝐾</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𝜋</m:t>
                            </m:r>
                          </m:e>
                          <m:sub>
                            <m:r>
                              <a:rPr lang="en-US" sz="2400" b="0" i="1" smtClean="0">
                                <a:latin typeface="Cambria Math" panose="02040503050406030204" pitchFamily="18" charset="0"/>
                                <a:ea typeface="Cambria Math" panose="02040503050406030204" pitchFamily="18" charset="0"/>
                              </a:rPr>
                              <m:t>𝑘</m:t>
                            </m:r>
                          </m:sub>
                        </m:sSub>
                        <m:r>
                          <a:rPr lang="en-US" sz="2400" b="0" i="1" smtClean="0">
                            <a:latin typeface="Cambria Math" panose="02040503050406030204" pitchFamily="18" charset="0"/>
                            <a:ea typeface="Cambria Math" panose="02040503050406030204" pitchFamily="18" charset="0"/>
                          </a:rPr>
                          <m:t>𝑃</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𝒞</m:t>
                            </m:r>
                            <m:r>
                              <a:rPr lang="en-US" sz="2400" i="1">
                                <a:latin typeface="Cambria Math" panose="02040503050406030204" pitchFamily="18" charset="0"/>
                              </a:rPr>
                              <m:t>≠</m:t>
                            </m:r>
                            <m:r>
                              <a:rPr lang="en-US" sz="2400" b="0" i="1" smtClean="0">
                                <a:latin typeface="Cambria Math" panose="02040503050406030204" pitchFamily="18" charset="0"/>
                              </a:rPr>
                              <m:t>𝑘</m:t>
                            </m:r>
                          </m:e>
                          <m:e>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m:t>
                        </m:r>
                        <m:r>
                          <a:rPr lang="en-US" sz="2400" b="0" i="1" smtClean="0">
                            <a:latin typeface="Cambria Math" panose="02040503050406030204" pitchFamily="18" charset="0"/>
                          </a:rPr>
                          <m:t>𝑑</m:t>
                        </m:r>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𝑘</m:t>
                            </m:r>
                            <m:r>
                              <a:rPr lang="en-US" sz="2400" b="0" i="1" smtClean="0">
                                <a:latin typeface="Cambria Math" panose="02040503050406030204" pitchFamily="18" charset="0"/>
                              </a:rPr>
                              <m:t>=1</m:t>
                            </m:r>
                          </m:sub>
                          <m:sup>
                            <m:r>
                              <a:rPr lang="en-US" sz="2400" b="0" i="1" smtClean="0">
                                <a:latin typeface="Cambria Math" panose="02040503050406030204" pitchFamily="18" charset="0"/>
                              </a:rPr>
                              <m:t>𝐾</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𝜋</m:t>
                                </m:r>
                              </m:e>
                              <m:sub>
                                <m:r>
                                  <a:rPr lang="en-US" sz="2400" b="0" i="1" smtClean="0">
                                    <a:latin typeface="Cambria Math" panose="02040503050406030204" pitchFamily="18" charset="0"/>
                                  </a:rPr>
                                  <m:t>𝑘</m:t>
                                </m:r>
                              </m:sub>
                            </m:sSub>
                            <m:r>
                              <a:rPr lang="en-US" sz="2400" i="1">
                                <a:latin typeface="Cambria Math" panose="02040503050406030204" pitchFamily="18" charset="0"/>
                                <a:ea typeface="Cambria Math" panose="02040503050406030204" pitchFamily="18" charset="0"/>
                              </a:rPr>
                              <m:t>𝑃</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𝒞</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m:t>
                                </m:r>
                              </m:e>
                              <m:e>
                                <m:r>
                                  <a:rPr lang="en-US" sz="2400" i="1">
                                    <a:latin typeface="Cambria Math" panose="02040503050406030204" pitchFamily="18" charset="0"/>
                                  </a:rPr>
                                  <m:t>𝐶</m:t>
                                </m:r>
                                <m:r>
                                  <a:rPr lang="en-US" sz="2400" i="1">
                                    <a:latin typeface="Cambria Math" panose="02040503050406030204" pitchFamily="18" charset="0"/>
                                  </a:rPr>
                                  <m:t>=</m:t>
                                </m:r>
                                <m:r>
                                  <a:rPr lang="en-US" sz="2400" i="1">
                                    <a:latin typeface="Cambria Math" panose="02040503050406030204" pitchFamily="18" charset="0"/>
                                  </a:rPr>
                                  <m:t>𝑘</m:t>
                                </m:r>
                              </m:e>
                            </m:d>
                          </m:e>
                        </m:nary>
                        <m:r>
                          <a:rPr lang="en-US" sz="2400" b="0" i="1" smtClean="0">
                            <a:latin typeface="Cambria Math" panose="02040503050406030204" pitchFamily="18" charset="0"/>
                            <a:ea typeface="Cambria Math" panose="02040503050406030204" pitchFamily="18" charset="0"/>
                          </a:rPr>
                          <m:t>]</m:t>
                        </m:r>
                      </m:e>
                    </m:nary>
                  </m:oMath>
                </a14:m>
                <a:endParaRPr lang="en-US" sz="2400" dirty="0"/>
              </a:p>
            </p:txBody>
          </p:sp>
        </mc:Choice>
        <mc:Fallback xmlns="">
          <p:sp>
            <p:nvSpPr>
              <p:cNvPr id="3" name="Content Placeholder 2">
                <a:extLst>
                  <a:ext uri="{FF2B5EF4-FFF2-40B4-BE49-F238E27FC236}">
                    <a16:creationId xmlns:a16="http://schemas.microsoft.com/office/drawing/2014/main" id="{545C25C1-3AF7-0540-B135-11A502FA9B05}"/>
                  </a:ext>
                </a:extLst>
              </p:cNvPr>
              <p:cNvSpPr>
                <a:spLocks noGrp="1" noRot="1" noChangeAspect="1" noMove="1" noResize="1" noEditPoints="1" noAdjustHandles="1" noChangeArrowheads="1" noChangeShapeType="1" noTextEdit="1"/>
              </p:cNvSpPr>
              <p:nvPr>
                <p:ph idx="1"/>
              </p:nvPr>
            </p:nvSpPr>
            <p:spPr>
              <a:xfrm>
                <a:off x="628650" y="1475341"/>
                <a:ext cx="7886700" cy="5125875"/>
              </a:xfrm>
              <a:blipFill>
                <a:blip r:embed="rId2"/>
                <a:stretch>
                  <a:fillRect l="-5958" t="-1489"/>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0D77C6D7-F992-C744-BB51-9FF0AE9B1B8B}"/>
              </a:ext>
            </a:extLst>
          </p:cNvPr>
          <p:cNvSpPr txBox="1">
            <a:spLocks/>
          </p:cNvSpPr>
          <p:nvPr/>
        </p:nvSpPr>
        <p:spPr>
          <a:xfrm>
            <a:off x="756557" y="350729"/>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General structure of classification as a statistical  decision problem (3) </a:t>
            </a:r>
          </a:p>
        </p:txBody>
      </p:sp>
      <p:sp>
        <p:nvSpPr>
          <p:cNvPr id="2" name="TextBox 1">
            <a:extLst>
              <a:ext uri="{FF2B5EF4-FFF2-40B4-BE49-F238E27FC236}">
                <a16:creationId xmlns:a16="http://schemas.microsoft.com/office/drawing/2014/main" id="{5C28B38D-2F12-6947-BDE1-784F179B07FA}"/>
              </a:ext>
            </a:extLst>
          </p:cNvPr>
          <p:cNvSpPr txBox="1"/>
          <p:nvPr/>
        </p:nvSpPr>
        <p:spPr>
          <a:xfrm>
            <a:off x="501041" y="4221271"/>
            <a:ext cx="8014309" cy="1200329"/>
          </a:xfrm>
          <a:prstGeom prst="rect">
            <a:avLst/>
          </a:prstGeom>
          <a:noFill/>
        </p:spPr>
        <p:txBody>
          <a:bodyPr wrap="square" rtlCol="0">
            <a:spAutoFit/>
          </a:bodyPr>
          <a:lstStyle/>
          <a:p>
            <a:r>
              <a:rPr lang="en-US" sz="2400" dirty="0"/>
              <a:t>This gives the total misclassification probability plus d times the overall doubt probability. The challenge is then to find a classifier rule 𝒞 which minimizes this total risk. </a:t>
            </a:r>
            <a:endParaRPr lang="en-US" sz="2400" b="1" dirty="0"/>
          </a:p>
        </p:txBody>
      </p:sp>
    </p:spTree>
    <p:extLst>
      <p:ext uri="{BB962C8B-B14F-4D97-AF65-F5344CB8AC3E}">
        <p14:creationId xmlns:p14="http://schemas.microsoft.com/office/powerpoint/2010/main" val="9042099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4561</TotalTime>
  <Words>2234</Words>
  <Application>Microsoft Macintosh PowerPoint</Application>
  <PresentationFormat>On-screen Show (4:3)</PresentationFormat>
  <Paragraphs>86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Cambria Math</vt:lpstr>
      <vt:lpstr>Office Theme</vt:lpstr>
      <vt:lpstr>Math/EEB 589 - Mathematics of Machine Learning Methods in Ecology and Environmental Science  Classification and Machine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structure of classification as a statistical  decision problem (5) – connection to learning</vt:lpstr>
      <vt:lpstr>General structure of classification as a statistical  decision problem (6) – connection to learning</vt:lpstr>
      <vt:lpstr>General structure of classification as a statistical  decision problem (7) – connection to learning</vt:lpstr>
      <vt:lpstr>How good is a classifier? Assessing performance of a classification procedure. </vt:lpstr>
      <vt:lpstr>How good is a classifier? Connection to statistical decision theory (1). </vt:lpstr>
      <vt:lpstr>How good is a classifier? Connection to statistical decision theory (2). </vt:lpstr>
      <vt:lpstr>Some classification methods: Probability models </vt:lpstr>
      <vt:lpstr>Some classification methods: Probability models </vt:lpstr>
      <vt:lpstr>Some classification methods: Probability models </vt:lpstr>
      <vt:lpstr>Some classification methods: Probability models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Gross, Louis J</dc:creator>
  <cp:lastModifiedBy>Gross, Louis J</cp:lastModifiedBy>
  <cp:revision>180</cp:revision>
  <dcterms:created xsi:type="dcterms:W3CDTF">2020-08-27T15:28:05Z</dcterms:created>
  <dcterms:modified xsi:type="dcterms:W3CDTF">2020-10-06T19:55:31Z</dcterms:modified>
</cp:coreProperties>
</file>